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340" r:id="rId5"/>
    <p:sldId id="259" r:id="rId6"/>
    <p:sldId id="341" r:id="rId7"/>
    <p:sldId id="344" r:id="rId8"/>
    <p:sldId id="343" r:id="rId9"/>
    <p:sldId id="345" r:id="rId10"/>
    <p:sldId id="347" r:id="rId11"/>
    <p:sldId id="348" r:id="rId12"/>
    <p:sldId id="349" r:id="rId13"/>
    <p:sldId id="350" r:id="rId14"/>
    <p:sldId id="352" r:id="rId15"/>
    <p:sldId id="351" r:id="rId16"/>
  </p:sldIdLst>
  <p:sldSz cx="12192000" cy="6858000"/>
  <p:notesSz cx="6858000" cy="9144000"/>
  <p:defaultTextStyle>
    <a:defPPr>
      <a:defRPr lang="en-P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990"/>
    <p:restoredTop sz="88288"/>
  </p:normalViewPr>
  <p:slideViewPr>
    <p:cSldViewPr snapToGrid="0" snapToObjects="1">
      <p:cViewPr varScale="1">
        <p:scale>
          <a:sx n="107" d="100"/>
          <a:sy n="107" d="100"/>
        </p:scale>
        <p:origin x="4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99ABDDF-A9EC-BF46-83C8-D40A5B2B9F30}" type="doc">
      <dgm:prSet loTypeId="urn:microsoft.com/office/officeart/2005/8/layout/list1" loCatId="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817DCC01-210C-2843-978A-EBAF6AA26FFA}">
      <dgm:prSet phldrT="[Text]" custT="1"/>
      <dgm:spPr/>
      <dgm:t>
        <a:bodyPr/>
        <a:lstStyle/>
        <a:p>
          <a:r>
            <a:rPr lang="en-US" sz="2400"/>
            <a:t>Stripping primers</a:t>
          </a:r>
        </a:p>
      </dgm:t>
    </dgm:pt>
    <dgm:pt modelId="{3826913E-E8BE-0D4C-99C6-FD89E1AE325F}" type="parTrans" cxnId="{926AAD73-F48E-1841-9911-EDB05619A2D8}">
      <dgm:prSet/>
      <dgm:spPr/>
      <dgm:t>
        <a:bodyPr/>
        <a:lstStyle/>
        <a:p>
          <a:endParaRPr lang="en-US"/>
        </a:p>
      </dgm:t>
    </dgm:pt>
    <dgm:pt modelId="{95058047-A4C5-4F4F-BCE8-E086CDE3F17A}" type="sibTrans" cxnId="{926AAD73-F48E-1841-9911-EDB05619A2D8}">
      <dgm:prSet/>
      <dgm:spPr/>
      <dgm:t>
        <a:bodyPr/>
        <a:lstStyle/>
        <a:p>
          <a:endParaRPr lang="en-US"/>
        </a:p>
      </dgm:t>
    </dgm:pt>
    <dgm:pt modelId="{34EC48A4-656C-5444-9FBB-BD575142F60B}">
      <dgm:prSet phldrT="[Text]" custT="1"/>
      <dgm:spPr/>
      <dgm:t>
        <a:bodyPr/>
        <a:lstStyle/>
        <a:p>
          <a:r>
            <a:rPr lang="en-US" sz="2400"/>
            <a:t>Run Stats</a:t>
          </a:r>
        </a:p>
      </dgm:t>
    </dgm:pt>
    <dgm:pt modelId="{160BF1DD-8140-D74C-82C7-4F06187314A0}" type="parTrans" cxnId="{D57C7D85-B259-7145-A6FF-D5227150E60B}">
      <dgm:prSet/>
      <dgm:spPr/>
      <dgm:t>
        <a:bodyPr/>
        <a:lstStyle/>
        <a:p>
          <a:endParaRPr lang="en-US"/>
        </a:p>
      </dgm:t>
    </dgm:pt>
    <dgm:pt modelId="{B026916B-29DC-6049-A0CB-38ED35E576EC}" type="sibTrans" cxnId="{D57C7D85-B259-7145-A6FF-D5227150E60B}">
      <dgm:prSet/>
      <dgm:spPr/>
      <dgm:t>
        <a:bodyPr/>
        <a:lstStyle/>
        <a:p>
          <a:endParaRPr lang="en-US"/>
        </a:p>
      </dgm:t>
    </dgm:pt>
    <dgm:pt modelId="{1541881E-C752-DF4B-8474-272753F755A5}">
      <dgm:prSet phldrT="[Text]" custT="1"/>
      <dgm:spPr/>
      <dgm:t>
        <a:bodyPr/>
        <a:lstStyle/>
        <a:p>
          <a:r>
            <a:rPr lang="en-US" sz="2400"/>
            <a:t>Filter</a:t>
          </a:r>
        </a:p>
      </dgm:t>
    </dgm:pt>
    <dgm:pt modelId="{11144F20-94B2-B14C-8527-D8C9582C4872}" type="parTrans" cxnId="{6D9B5A83-8F56-3842-837B-949C89D3E5BE}">
      <dgm:prSet/>
      <dgm:spPr/>
      <dgm:t>
        <a:bodyPr/>
        <a:lstStyle/>
        <a:p>
          <a:endParaRPr lang="en-US"/>
        </a:p>
      </dgm:t>
    </dgm:pt>
    <dgm:pt modelId="{DA79401B-E580-2642-AB92-9D41CB281762}" type="sibTrans" cxnId="{6D9B5A83-8F56-3842-837B-949C89D3E5BE}">
      <dgm:prSet/>
      <dgm:spPr/>
      <dgm:t>
        <a:bodyPr/>
        <a:lstStyle/>
        <a:p>
          <a:endParaRPr lang="en-US"/>
        </a:p>
      </dgm:t>
    </dgm:pt>
    <dgm:pt modelId="{D2196FB2-AD90-7141-A0CD-8494EFC34C31}">
      <dgm:prSet custT="1"/>
      <dgm:spPr/>
      <dgm:t>
        <a:bodyPr/>
        <a:lstStyle/>
        <a:p>
          <a:r>
            <a:rPr lang="en-US" sz="2400"/>
            <a:t>Clustering</a:t>
          </a:r>
        </a:p>
      </dgm:t>
    </dgm:pt>
    <dgm:pt modelId="{64A6B502-B270-C041-8D95-E0C981D65322}" type="parTrans" cxnId="{24DA7D9A-0CA5-B24E-9B12-50BA8EE5DCAB}">
      <dgm:prSet/>
      <dgm:spPr/>
      <dgm:t>
        <a:bodyPr/>
        <a:lstStyle/>
        <a:p>
          <a:endParaRPr lang="en-US"/>
        </a:p>
      </dgm:t>
    </dgm:pt>
    <dgm:pt modelId="{7DA3DD1F-192B-9247-BA66-9E1378664B1A}" type="sibTrans" cxnId="{24DA7D9A-0CA5-B24E-9B12-50BA8EE5DCAB}">
      <dgm:prSet/>
      <dgm:spPr/>
      <dgm:t>
        <a:bodyPr/>
        <a:lstStyle/>
        <a:p>
          <a:endParaRPr lang="en-US"/>
        </a:p>
      </dgm:t>
    </dgm:pt>
    <dgm:pt modelId="{44F73980-86B3-314D-ACF7-EF93EC9774BB}">
      <dgm:prSet custT="1"/>
      <dgm:spPr/>
      <dgm:t>
        <a:bodyPr/>
        <a:lstStyle/>
        <a:p>
          <a:r>
            <a:rPr lang="en-US" sz="2400"/>
            <a:t>R programming analysis</a:t>
          </a:r>
        </a:p>
      </dgm:t>
    </dgm:pt>
    <dgm:pt modelId="{7155D20A-F68A-CE46-9C72-8359309F70B5}" type="parTrans" cxnId="{E35E16CE-1CD3-B545-A24F-C114AA302BF7}">
      <dgm:prSet/>
      <dgm:spPr/>
      <dgm:t>
        <a:bodyPr/>
        <a:lstStyle/>
        <a:p>
          <a:endParaRPr lang="en-US"/>
        </a:p>
      </dgm:t>
    </dgm:pt>
    <dgm:pt modelId="{499CE0A7-504C-A944-9473-D686DB14F102}" type="sibTrans" cxnId="{E35E16CE-1CD3-B545-A24F-C114AA302BF7}">
      <dgm:prSet/>
      <dgm:spPr/>
      <dgm:t>
        <a:bodyPr/>
        <a:lstStyle/>
        <a:p>
          <a:endParaRPr lang="en-US"/>
        </a:p>
      </dgm:t>
    </dgm:pt>
    <dgm:pt modelId="{925462C3-B137-2145-A85A-EFA46972ED52}">
      <dgm:prSet custT="1"/>
      <dgm:spPr/>
      <dgm:t>
        <a:bodyPr/>
        <a:lstStyle/>
        <a:p>
          <a:r>
            <a:rPr lang="en-US" sz="2400"/>
            <a:t>Mapping</a:t>
          </a:r>
        </a:p>
      </dgm:t>
    </dgm:pt>
    <dgm:pt modelId="{D61F6C4B-FEC2-4443-9071-CF2E795C29C2}" type="parTrans" cxnId="{26DF52A1-0422-2C44-AF38-5869EA1F05BC}">
      <dgm:prSet/>
      <dgm:spPr/>
      <dgm:t>
        <a:bodyPr/>
        <a:lstStyle/>
        <a:p>
          <a:endParaRPr lang="en-US"/>
        </a:p>
      </dgm:t>
    </dgm:pt>
    <dgm:pt modelId="{8FF3B74B-10C1-224F-B5CB-2E69BB1C3A20}" type="sibTrans" cxnId="{26DF52A1-0422-2C44-AF38-5869EA1F05BC}">
      <dgm:prSet/>
      <dgm:spPr/>
      <dgm:t>
        <a:bodyPr/>
        <a:lstStyle/>
        <a:p>
          <a:endParaRPr lang="en-US"/>
        </a:p>
      </dgm:t>
    </dgm:pt>
    <dgm:pt modelId="{EA1BCC89-3464-C143-93F2-4FCE9FB7626D}">
      <dgm:prSet custT="1"/>
      <dgm:spPr/>
      <dgm:t>
        <a:bodyPr/>
        <a:lstStyle/>
        <a:p>
          <a:r>
            <a:rPr lang="en-US" sz="2400"/>
            <a:t>Taxonomy</a:t>
          </a:r>
        </a:p>
      </dgm:t>
    </dgm:pt>
    <dgm:pt modelId="{DF385F25-0AF3-D046-86CA-E7F5667FF25A}" type="parTrans" cxnId="{C9E2ECC4-BD5E-EF4D-8A74-1FCA4678099A}">
      <dgm:prSet/>
      <dgm:spPr/>
      <dgm:t>
        <a:bodyPr/>
        <a:lstStyle/>
        <a:p>
          <a:endParaRPr lang="en-US"/>
        </a:p>
      </dgm:t>
    </dgm:pt>
    <dgm:pt modelId="{76992904-5996-4D4B-8DF8-109EF222A629}" type="sibTrans" cxnId="{C9E2ECC4-BD5E-EF4D-8A74-1FCA4678099A}">
      <dgm:prSet/>
      <dgm:spPr/>
      <dgm:t>
        <a:bodyPr/>
        <a:lstStyle/>
        <a:p>
          <a:endParaRPr lang="en-US"/>
        </a:p>
      </dgm:t>
    </dgm:pt>
    <dgm:pt modelId="{E02B9ACE-1880-D24C-9AC8-F183E901A4E2}" type="pres">
      <dgm:prSet presAssocID="{399ABDDF-A9EC-BF46-83C8-D40A5B2B9F30}" presName="linear" presStyleCnt="0">
        <dgm:presLayoutVars>
          <dgm:dir/>
          <dgm:animLvl val="lvl"/>
          <dgm:resizeHandles val="exact"/>
        </dgm:presLayoutVars>
      </dgm:prSet>
      <dgm:spPr/>
    </dgm:pt>
    <dgm:pt modelId="{301CD9C2-A738-2141-B172-012DCC4B5876}" type="pres">
      <dgm:prSet presAssocID="{817DCC01-210C-2843-978A-EBAF6AA26FFA}" presName="parentLin" presStyleCnt="0"/>
      <dgm:spPr/>
    </dgm:pt>
    <dgm:pt modelId="{ADF00265-8A29-A041-AA6C-79A3DEF3F61B}" type="pres">
      <dgm:prSet presAssocID="{817DCC01-210C-2843-978A-EBAF6AA26FFA}" presName="parentLeftMargin" presStyleLbl="node1" presStyleIdx="0" presStyleCnt="7"/>
      <dgm:spPr/>
    </dgm:pt>
    <dgm:pt modelId="{98227B19-46DC-4A41-AAAB-45486A787FB8}" type="pres">
      <dgm:prSet presAssocID="{817DCC01-210C-2843-978A-EBAF6AA26FFA}" presName="parentText" presStyleLbl="node1" presStyleIdx="0" presStyleCnt="7">
        <dgm:presLayoutVars>
          <dgm:chMax val="0"/>
          <dgm:bulletEnabled val="1"/>
        </dgm:presLayoutVars>
      </dgm:prSet>
      <dgm:spPr/>
    </dgm:pt>
    <dgm:pt modelId="{D4661C16-8F6B-F541-84BC-CDC93EB1B3C7}" type="pres">
      <dgm:prSet presAssocID="{817DCC01-210C-2843-978A-EBAF6AA26FFA}" presName="negativeSpace" presStyleCnt="0"/>
      <dgm:spPr/>
    </dgm:pt>
    <dgm:pt modelId="{EF1C3404-22D8-A541-8A7A-9CED15F8514D}" type="pres">
      <dgm:prSet presAssocID="{817DCC01-210C-2843-978A-EBAF6AA26FFA}" presName="childText" presStyleLbl="conFgAcc1" presStyleIdx="0" presStyleCnt="7">
        <dgm:presLayoutVars>
          <dgm:bulletEnabled val="1"/>
        </dgm:presLayoutVars>
      </dgm:prSet>
      <dgm:spPr/>
    </dgm:pt>
    <dgm:pt modelId="{CA656711-051E-5B4D-A04F-96D4023FF509}" type="pres">
      <dgm:prSet presAssocID="{95058047-A4C5-4F4F-BCE8-E086CDE3F17A}" presName="spaceBetweenRectangles" presStyleCnt="0"/>
      <dgm:spPr/>
    </dgm:pt>
    <dgm:pt modelId="{C1E6AE4B-B7BD-2F40-89BA-C18D50D3C7C7}" type="pres">
      <dgm:prSet presAssocID="{34EC48A4-656C-5444-9FBB-BD575142F60B}" presName="parentLin" presStyleCnt="0"/>
      <dgm:spPr/>
    </dgm:pt>
    <dgm:pt modelId="{D6F2346B-0888-C747-96E2-48120E383231}" type="pres">
      <dgm:prSet presAssocID="{34EC48A4-656C-5444-9FBB-BD575142F60B}" presName="parentLeftMargin" presStyleLbl="node1" presStyleIdx="0" presStyleCnt="7"/>
      <dgm:spPr/>
    </dgm:pt>
    <dgm:pt modelId="{CF307E6F-1436-4742-8625-065A56591913}" type="pres">
      <dgm:prSet presAssocID="{34EC48A4-656C-5444-9FBB-BD575142F60B}" presName="parentText" presStyleLbl="node1" presStyleIdx="1" presStyleCnt="7">
        <dgm:presLayoutVars>
          <dgm:chMax val="0"/>
          <dgm:bulletEnabled val="1"/>
        </dgm:presLayoutVars>
      </dgm:prSet>
      <dgm:spPr/>
    </dgm:pt>
    <dgm:pt modelId="{D994CC87-5E00-0A48-A513-D005833D4F5B}" type="pres">
      <dgm:prSet presAssocID="{34EC48A4-656C-5444-9FBB-BD575142F60B}" presName="negativeSpace" presStyleCnt="0"/>
      <dgm:spPr/>
    </dgm:pt>
    <dgm:pt modelId="{4638E6DC-FE35-7A42-8590-E767201B37CD}" type="pres">
      <dgm:prSet presAssocID="{34EC48A4-656C-5444-9FBB-BD575142F60B}" presName="childText" presStyleLbl="conFgAcc1" presStyleIdx="1" presStyleCnt="7">
        <dgm:presLayoutVars>
          <dgm:bulletEnabled val="1"/>
        </dgm:presLayoutVars>
      </dgm:prSet>
      <dgm:spPr/>
    </dgm:pt>
    <dgm:pt modelId="{4C274C49-5520-AE49-AF6D-643AB6F80EA9}" type="pres">
      <dgm:prSet presAssocID="{B026916B-29DC-6049-A0CB-38ED35E576EC}" presName="spaceBetweenRectangles" presStyleCnt="0"/>
      <dgm:spPr/>
    </dgm:pt>
    <dgm:pt modelId="{9929DF4D-160E-424D-8605-449393D4D585}" type="pres">
      <dgm:prSet presAssocID="{1541881E-C752-DF4B-8474-272753F755A5}" presName="parentLin" presStyleCnt="0"/>
      <dgm:spPr/>
    </dgm:pt>
    <dgm:pt modelId="{F88EE407-1EBF-2749-B9A8-C28C16E1A516}" type="pres">
      <dgm:prSet presAssocID="{1541881E-C752-DF4B-8474-272753F755A5}" presName="parentLeftMargin" presStyleLbl="node1" presStyleIdx="1" presStyleCnt="7"/>
      <dgm:spPr/>
    </dgm:pt>
    <dgm:pt modelId="{51905ADC-F01D-A647-8AB2-9068368C43BB}" type="pres">
      <dgm:prSet presAssocID="{1541881E-C752-DF4B-8474-272753F755A5}" presName="parentText" presStyleLbl="node1" presStyleIdx="2" presStyleCnt="7">
        <dgm:presLayoutVars>
          <dgm:chMax val="0"/>
          <dgm:bulletEnabled val="1"/>
        </dgm:presLayoutVars>
      </dgm:prSet>
      <dgm:spPr/>
    </dgm:pt>
    <dgm:pt modelId="{BE110B08-9347-D84F-AAF6-D87D86C003AB}" type="pres">
      <dgm:prSet presAssocID="{1541881E-C752-DF4B-8474-272753F755A5}" presName="negativeSpace" presStyleCnt="0"/>
      <dgm:spPr/>
    </dgm:pt>
    <dgm:pt modelId="{88551D48-B57C-F743-B2E9-D8FE1A2E1ACE}" type="pres">
      <dgm:prSet presAssocID="{1541881E-C752-DF4B-8474-272753F755A5}" presName="childText" presStyleLbl="conFgAcc1" presStyleIdx="2" presStyleCnt="7">
        <dgm:presLayoutVars>
          <dgm:bulletEnabled val="1"/>
        </dgm:presLayoutVars>
      </dgm:prSet>
      <dgm:spPr/>
    </dgm:pt>
    <dgm:pt modelId="{2CCED94E-9505-1544-9128-31B6D740F4E3}" type="pres">
      <dgm:prSet presAssocID="{DA79401B-E580-2642-AB92-9D41CB281762}" presName="spaceBetweenRectangles" presStyleCnt="0"/>
      <dgm:spPr/>
    </dgm:pt>
    <dgm:pt modelId="{4562F294-C6FF-6E4D-96E8-E90A1BDD0654}" type="pres">
      <dgm:prSet presAssocID="{D2196FB2-AD90-7141-A0CD-8494EFC34C31}" presName="parentLin" presStyleCnt="0"/>
      <dgm:spPr/>
    </dgm:pt>
    <dgm:pt modelId="{ACF4E330-6A8A-714D-8ABD-86AA85DB357E}" type="pres">
      <dgm:prSet presAssocID="{D2196FB2-AD90-7141-A0CD-8494EFC34C31}" presName="parentLeftMargin" presStyleLbl="node1" presStyleIdx="2" presStyleCnt="7"/>
      <dgm:spPr/>
    </dgm:pt>
    <dgm:pt modelId="{1A0D4442-23BA-FA4B-8935-61D6AB5A809C}" type="pres">
      <dgm:prSet presAssocID="{D2196FB2-AD90-7141-A0CD-8494EFC34C31}" presName="parentText" presStyleLbl="node1" presStyleIdx="3" presStyleCnt="7">
        <dgm:presLayoutVars>
          <dgm:chMax val="0"/>
          <dgm:bulletEnabled val="1"/>
        </dgm:presLayoutVars>
      </dgm:prSet>
      <dgm:spPr/>
    </dgm:pt>
    <dgm:pt modelId="{DAC387B6-9346-814D-8729-8C66718859CA}" type="pres">
      <dgm:prSet presAssocID="{D2196FB2-AD90-7141-A0CD-8494EFC34C31}" presName="negativeSpace" presStyleCnt="0"/>
      <dgm:spPr/>
    </dgm:pt>
    <dgm:pt modelId="{73AC7E1D-2D9A-DA47-B0D4-B5A62A05E789}" type="pres">
      <dgm:prSet presAssocID="{D2196FB2-AD90-7141-A0CD-8494EFC34C31}" presName="childText" presStyleLbl="conFgAcc1" presStyleIdx="3" presStyleCnt="7" custLinFactNeighborY="-24002">
        <dgm:presLayoutVars>
          <dgm:bulletEnabled val="1"/>
        </dgm:presLayoutVars>
      </dgm:prSet>
      <dgm:spPr/>
    </dgm:pt>
    <dgm:pt modelId="{43125DD5-734F-4642-9DAA-AB25DD4F9EEB}" type="pres">
      <dgm:prSet presAssocID="{7DA3DD1F-192B-9247-BA66-9E1378664B1A}" presName="spaceBetweenRectangles" presStyleCnt="0"/>
      <dgm:spPr/>
    </dgm:pt>
    <dgm:pt modelId="{6557C2F1-9626-A447-8A51-B38F7021CCC2}" type="pres">
      <dgm:prSet presAssocID="{925462C3-B137-2145-A85A-EFA46972ED52}" presName="parentLin" presStyleCnt="0"/>
      <dgm:spPr/>
    </dgm:pt>
    <dgm:pt modelId="{3DC73DBC-CB54-CB4C-83AF-ADAE3B03DBE5}" type="pres">
      <dgm:prSet presAssocID="{925462C3-B137-2145-A85A-EFA46972ED52}" presName="parentLeftMargin" presStyleLbl="node1" presStyleIdx="3" presStyleCnt="7"/>
      <dgm:spPr/>
    </dgm:pt>
    <dgm:pt modelId="{EEF1D5CE-FC44-EF4D-9A78-C1A6719FC7B5}" type="pres">
      <dgm:prSet presAssocID="{925462C3-B137-2145-A85A-EFA46972ED52}" presName="parentText" presStyleLbl="node1" presStyleIdx="4" presStyleCnt="7">
        <dgm:presLayoutVars>
          <dgm:chMax val="0"/>
          <dgm:bulletEnabled val="1"/>
        </dgm:presLayoutVars>
      </dgm:prSet>
      <dgm:spPr/>
    </dgm:pt>
    <dgm:pt modelId="{52FF824A-0937-A445-A1BD-EB70BCC813A7}" type="pres">
      <dgm:prSet presAssocID="{925462C3-B137-2145-A85A-EFA46972ED52}" presName="negativeSpace" presStyleCnt="0"/>
      <dgm:spPr/>
    </dgm:pt>
    <dgm:pt modelId="{1ABEA429-6643-4042-AF82-72D75F108927}" type="pres">
      <dgm:prSet presAssocID="{925462C3-B137-2145-A85A-EFA46972ED52}" presName="childText" presStyleLbl="conFgAcc1" presStyleIdx="4" presStyleCnt="7">
        <dgm:presLayoutVars>
          <dgm:bulletEnabled val="1"/>
        </dgm:presLayoutVars>
      </dgm:prSet>
      <dgm:spPr/>
    </dgm:pt>
    <dgm:pt modelId="{C43B0165-EB37-0C4B-AB56-755764BE27F0}" type="pres">
      <dgm:prSet presAssocID="{8FF3B74B-10C1-224F-B5CB-2E69BB1C3A20}" presName="spaceBetweenRectangles" presStyleCnt="0"/>
      <dgm:spPr/>
    </dgm:pt>
    <dgm:pt modelId="{617F8CEB-5DC5-2D44-8423-79326D178EE9}" type="pres">
      <dgm:prSet presAssocID="{EA1BCC89-3464-C143-93F2-4FCE9FB7626D}" presName="parentLin" presStyleCnt="0"/>
      <dgm:spPr/>
    </dgm:pt>
    <dgm:pt modelId="{7530A493-6AE7-BB44-8BB8-550566CACFA1}" type="pres">
      <dgm:prSet presAssocID="{EA1BCC89-3464-C143-93F2-4FCE9FB7626D}" presName="parentLeftMargin" presStyleLbl="node1" presStyleIdx="4" presStyleCnt="7"/>
      <dgm:spPr/>
    </dgm:pt>
    <dgm:pt modelId="{E299AD85-B09E-8149-B1DE-14CAE4BE9DDD}" type="pres">
      <dgm:prSet presAssocID="{EA1BCC89-3464-C143-93F2-4FCE9FB7626D}" presName="parentText" presStyleLbl="node1" presStyleIdx="5" presStyleCnt="7">
        <dgm:presLayoutVars>
          <dgm:chMax val="0"/>
          <dgm:bulletEnabled val="1"/>
        </dgm:presLayoutVars>
      </dgm:prSet>
      <dgm:spPr/>
    </dgm:pt>
    <dgm:pt modelId="{5616B6F7-74D4-CA46-9900-DE631689A047}" type="pres">
      <dgm:prSet presAssocID="{EA1BCC89-3464-C143-93F2-4FCE9FB7626D}" presName="negativeSpace" presStyleCnt="0"/>
      <dgm:spPr/>
    </dgm:pt>
    <dgm:pt modelId="{FEFA7F91-51B0-2E4B-983A-EFF26A2B3195}" type="pres">
      <dgm:prSet presAssocID="{EA1BCC89-3464-C143-93F2-4FCE9FB7626D}" presName="childText" presStyleLbl="conFgAcc1" presStyleIdx="5" presStyleCnt="7">
        <dgm:presLayoutVars>
          <dgm:bulletEnabled val="1"/>
        </dgm:presLayoutVars>
      </dgm:prSet>
      <dgm:spPr/>
    </dgm:pt>
    <dgm:pt modelId="{FE4FFF99-DDA2-2340-B543-E6A12B4F7FF0}" type="pres">
      <dgm:prSet presAssocID="{76992904-5996-4D4B-8DF8-109EF222A629}" presName="spaceBetweenRectangles" presStyleCnt="0"/>
      <dgm:spPr/>
    </dgm:pt>
    <dgm:pt modelId="{DFAF5501-9D90-4E41-8138-8217B5E287C9}" type="pres">
      <dgm:prSet presAssocID="{44F73980-86B3-314D-ACF7-EF93EC9774BB}" presName="parentLin" presStyleCnt="0"/>
      <dgm:spPr/>
    </dgm:pt>
    <dgm:pt modelId="{EA16C61F-83F7-4843-9B13-497408563045}" type="pres">
      <dgm:prSet presAssocID="{44F73980-86B3-314D-ACF7-EF93EC9774BB}" presName="parentLeftMargin" presStyleLbl="node1" presStyleIdx="5" presStyleCnt="7"/>
      <dgm:spPr/>
    </dgm:pt>
    <dgm:pt modelId="{267277CE-EFEC-3446-A6DF-8CF9E862909D}" type="pres">
      <dgm:prSet presAssocID="{44F73980-86B3-314D-ACF7-EF93EC9774BB}" presName="parentText" presStyleLbl="node1" presStyleIdx="6" presStyleCnt="7">
        <dgm:presLayoutVars>
          <dgm:chMax val="0"/>
          <dgm:bulletEnabled val="1"/>
        </dgm:presLayoutVars>
      </dgm:prSet>
      <dgm:spPr/>
    </dgm:pt>
    <dgm:pt modelId="{4566D2C7-556C-974F-B9CE-14BF39A23998}" type="pres">
      <dgm:prSet presAssocID="{44F73980-86B3-314D-ACF7-EF93EC9774BB}" presName="negativeSpace" presStyleCnt="0"/>
      <dgm:spPr/>
    </dgm:pt>
    <dgm:pt modelId="{007C377A-1DB2-D84B-90AF-A765E4962B1A}" type="pres">
      <dgm:prSet presAssocID="{44F73980-86B3-314D-ACF7-EF93EC9774BB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7C9A8601-DF21-9347-A5F8-CE0BF6155260}" type="presOf" srcId="{34EC48A4-656C-5444-9FBB-BD575142F60B}" destId="{D6F2346B-0888-C747-96E2-48120E383231}" srcOrd="0" destOrd="0" presId="urn:microsoft.com/office/officeart/2005/8/layout/list1"/>
    <dgm:cxn modelId="{5DAAB702-2359-274A-818F-62844D185645}" type="presOf" srcId="{44F73980-86B3-314D-ACF7-EF93EC9774BB}" destId="{EA16C61F-83F7-4843-9B13-497408563045}" srcOrd="0" destOrd="0" presId="urn:microsoft.com/office/officeart/2005/8/layout/list1"/>
    <dgm:cxn modelId="{49C31D0E-7682-3C49-BC78-2051E1591721}" type="presOf" srcId="{D2196FB2-AD90-7141-A0CD-8494EFC34C31}" destId="{1A0D4442-23BA-FA4B-8935-61D6AB5A809C}" srcOrd="1" destOrd="0" presId="urn:microsoft.com/office/officeart/2005/8/layout/list1"/>
    <dgm:cxn modelId="{5B135E18-55BE-CD4E-A2CF-A78DB8CBA02E}" type="presOf" srcId="{925462C3-B137-2145-A85A-EFA46972ED52}" destId="{EEF1D5CE-FC44-EF4D-9A78-C1A6719FC7B5}" srcOrd="1" destOrd="0" presId="urn:microsoft.com/office/officeart/2005/8/layout/list1"/>
    <dgm:cxn modelId="{F66C5E3A-27A8-F44F-9F89-74FCD83B3673}" type="presOf" srcId="{34EC48A4-656C-5444-9FBB-BD575142F60B}" destId="{CF307E6F-1436-4742-8625-065A56591913}" srcOrd="1" destOrd="0" presId="urn:microsoft.com/office/officeart/2005/8/layout/list1"/>
    <dgm:cxn modelId="{580D204B-6A64-604C-99C3-5BFF00351BF9}" type="presOf" srcId="{EA1BCC89-3464-C143-93F2-4FCE9FB7626D}" destId="{7530A493-6AE7-BB44-8BB8-550566CACFA1}" srcOrd="0" destOrd="0" presId="urn:microsoft.com/office/officeart/2005/8/layout/list1"/>
    <dgm:cxn modelId="{C9178954-3899-F549-B841-F0C022FADD0C}" type="presOf" srcId="{817DCC01-210C-2843-978A-EBAF6AA26FFA}" destId="{98227B19-46DC-4A41-AAAB-45486A787FB8}" srcOrd="1" destOrd="0" presId="urn:microsoft.com/office/officeart/2005/8/layout/list1"/>
    <dgm:cxn modelId="{6009956D-C8EA-9C43-A3E9-5441F10A5258}" type="presOf" srcId="{D2196FB2-AD90-7141-A0CD-8494EFC34C31}" destId="{ACF4E330-6A8A-714D-8ABD-86AA85DB357E}" srcOrd="0" destOrd="0" presId="urn:microsoft.com/office/officeart/2005/8/layout/list1"/>
    <dgm:cxn modelId="{926AAD73-F48E-1841-9911-EDB05619A2D8}" srcId="{399ABDDF-A9EC-BF46-83C8-D40A5B2B9F30}" destId="{817DCC01-210C-2843-978A-EBAF6AA26FFA}" srcOrd="0" destOrd="0" parTransId="{3826913E-E8BE-0D4C-99C6-FD89E1AE325F}" sibTransId="{95058047-A4C5-4F4F-BCE8-E086CDE3F17A}"/>
    <dgm:cxn modelId="{D64C6B7F-EC22-3F49-AE56-A19CFDDA0295}" type="presOf" srcId="{1541881E-C752-DF4B-8474-272753F755A5}" destId="{51905ADC-F01D-A647-8AB2-9068368C43BB}" srcOrd="1" destOrd="0" presId="urn:microsoft.com/office/officeart/2005/8/layout/list1"/>
    <dgm:cxn modelId="{6D9B5A83-8F56-3842-837B-949C89D3E5BE}" srcId="{399ABDDF-A9EC-BF46-83C8-D40A5B2B9F30}" destId="{1541881E-C752-DF4B-8474-272753F755A5}" srcOrd="2" destOrd="0" parTransId="{11144F20-94B2-B14C-8527-D8C9582C4872}" sibTransId="{DA79401B-E580-2642-AB92-9D41CB281762}"/>
    <dgm:cxn modelId="{D57C7D85-B259-7145-A6FF-D5227150E60B}" srcId="{399ABDDF-A9EC-BF46-83C8-D40A5B2B9F30}" destId="{34EC48A4-656C-5444-9FBB-BD575142F60B}" srcOrd="1" destOrd="0" parTransId="{160BF1DD-8140-D74C-82C7-4F06187314A0}" sibTransId="{B026916B-29DC-6049-A0CB-38ED35E576EC}"/>
    <dgm:cxn modelId="{3F7E2C8F-29D3-594A-832A-9504B697CC7B}" type="presOf" srcId="{399ABDDF-A9EC-BF46-83C8-D40A5B2B9F30}" destId="{E02B9ACE-1880-D24C-9AC8-F183E901A4E2}" srcOrd="0" destOrd="0" presId="urn:microsoft.com/office/officeart/2005/8/layout/list1"/>
    <dgm:cxn modelId="{24DA7D9A-0CA5-B24E-9B12-50BA8EE5DCAB}" srcId="{399ABDDF-A9EC-BF46-83C8-D40A5B2B9F30}" destId="{D2196FB2-AD90-7141-A0CD-8494EFC34C31}" srcOrd="3" destOrd="0" parTransId="{64A6B502-B270-C041-8D95-E0C981D65322}" sibTransId="{7DA3DD1F-192B-9247-BA66-9E1378664B1A}"/>
    <dgm:cxn modelId="{26DF52A1-0422-2C44-AF38-5869EA1F05BC}" srcId="{399ABDDF-A9EC-BF46-83C8-D40A5B2B9F30}" destId="{925462C3-B137-2145-A85A-EFA46972ED52}" srcOrd="4" destOrd="0" parTransId="{D61F6C4B-FEC2-4443-9071-CF2E795C29C2}" sibTransId="{8FF3B74B-10C1-224F-B5CB-2E69BB1C3A20}"/>
    <dgm:cxn modelId="{C9E2ECC4-BD5E-EF4D-8A74-1FCA4678099A}" srcId="{399ABDDF-A9EC-BF46-83C8-D40A5B2B9F30}" destId="{EA1BCC89-3464-C143-93F2-4FCE9FB7626D}" srcOrd="5" destOrd="0" parTransId="{DF385F25-0AF3-D046-86CA-E7F5667FF25A}" sibTransId="{76992904-5996-4D4B-8DF8-109EF222A629}"/>
    <dgm:cxn modelId="{7ACD36CB-668D-2E4F-90A7-D1BCFFA61FD8}" type="presOf" srcId="{1541881E-C752-DF4B-8474-272753F755A5}" destId="{F88EE407-1EBF-2749-B9A8-C28C16E1A516}" srcOrd="0" destOrd="0" presId="urn:microsoft.com/office/officeart/2005/8/layout/list1"/>
    <dgm:cxn modelId="{E35E16CE-1CD3-B545-A24F-C114AA302BF7}" srcId="{399ABDDF-A9EC-BF46-83C8-D40A5B2B9F30}" destId="{44F73980-86B3-314D-ACF7-EF93EC9774BB}" srcOrd="6" destOrd="0" parTransId="{7155D20A-F68A-CE46-9C72-8359309F70B5}" sibTransId="{499CE0A7-504C-A944-9473-D686DB14F102}"/>
    <dgm:cxn modelId="{85C922CF-53C5-664B-B6B4-B1479B33B892}" type="presOf" srcId="{44F73980-86B3-314D-ACF7-EF93EC9774BB}" destId="{267277CE-EFEC-3446-A6DF-8CF9E862909D}" srcOrd="1" destOrd="0" presId="urn:microsoft.com/office/officeart/2005/8/layout/list1"/>
    <dgm:cxn modelId="{1163C4D2-1D7D-0041-A3B9-59A8ECAA2570}" type="presOf" srcId="{817DCC01-210C-2843-978A-EBAF6AA26FFA}" destId="{ADF00265-8A29-A041-AA6C-79A3DEF3F61B}" srcOrd="0" destOrd="0" presId="urn:microsoft.com/office/officeart/2005/8/layout/list1"/>
    <dgm:cxn modelId="{886A3DE9-3A87-0947-9390-16224D070747}" type="presOf" srcId="{925462C3-B137-2145-A85A-EFA46972ED52}" destId="{3DC73DBC-CB54-CB4C-83AF-ADAE3B03DBE5}" srcOrd="0" destOrd="0" presId="urn:microsoft.com/office/officeart/2005/8/layout/list1"/>
    <dgm:cxn modelId="{C377CEE9-ADD6-0048-A6BC-EA10EEAA3785}" type="presOf" srcId="{EA1BCC89-3464-C143-93F2-4FCE9FB7626D}" destId="{E299AD85-B09E-8149-B1DE-14CAE4BE9DDD}" srcOrd="1" destOrd="0" presId="urn:microsoft.com/office/officeart/2005/8/layout/list1"/>
    <dgm:cxn modelId="{5EFE6EA0-372E-1E4F-9711-ABB347C52FF3}" type="presParOf" srcId="{E02B9ACE-1880-D24C-9AC8-F183E901A4E2}" destId="{301CD9C2-A738-2141-B172-012DCC4B5876}" srcOrd="0" destOrd="0" presId="urn:microsoft.com/office/officeart/2005/8/layout/list1"/>
    <dgm:cxn modelId="{B54B8365-1DC3-E84B-B8CD-7D35667637A6}" type="presParOf" srcId="{301CD9C2-A738-2141-B172-012DCC4B5876}" destId="{ADF00265-8A29-A041-AA6C-79A3DEF3F61B}" srcOrd="0" destOrd="0" presId="urn:microsoft.com/office/officeart/2005/8/layout/list1"/>
    <dgm:cxn modelId="{2CD074E8-1597-E54C-BB93-5DD87112631F}" type="presParOf" srcId="{301CD9C2-A738-2141-B172-012DCC4B5876}" destId="{98227B19-46DC-4A41-AAAB-45486A787FB8}" srcOrd="1" destOrd="0" presId="urn:microsoft.com/office/officeart/2005/8/layout/list1"/>
    <dgm:cxn modelId="{7C1F73A7-56AA-9440-9E24-B6D27D32EC17}" type="presParOf" srcId="{E02B9ACE-1880-D24C-9AC8-F183E901A4E2}" destId="{D4661C16-8F6B-F541-84BC-CDC93EB1B3C7}" srcOrd="1" destOrd="0" presId="urn:microsoft.com/office/officeart/2005/8/layout/list1"/>
    <dgm:cxn modelId="{19923BCE-69D0-E343-BBAB-DFA5206C6DCF}" type="presParOf" srcId="{E02B9ACE-1880-D24C-9AC8-F183E901A4E2}" destId="{EF1C3404-22D8-A541-8A7A-9CED15F8514D}" srcOrd="2" destOrd="0" presId="urn:microsoft.com/office/officeart/2005/8/layout/list1"/>
    <dgm:cxn modelId="{D99A6254-E543-F04B-9036-4A6F436C5519}" type="presParOf" srcId="{E02B9ACE-1880-D24C-9AC8-F183E901A4E2}" destId="{CA656711-051E-5B4D-A04F-96D4023FF509}" srcOrd="3" destOrd="0" presId="urn:microsoft.com/office/officeart/2005/8/layout/list1"/>
    <dgm:cxn modelId="{1383F44E-E28B-E642-A0BD-00199F53E0FE}" type="presParOf" srcId="{E02B9ACE-1880-D24C-9AC8-F183E901A4E2}" destId="{C1E6AE4B-B7BD-2F40-89BA-C18D50D3C7C7}" srcOrd="4" destOrd="0" presId="urn:microsoft.com/office/officeart/2005/8/layout/list1"/>
    <dgm:cxn modelId="{99BC9EB1-43D5-1C45-8873-D8289A1E09E2}" type="presParOf" srcId="{C1E6AE4B-B7BD-2F40-89BA-C18D50D3C7C7}" destId="{D6F2346B-0888-C747-96E2-48120E383231}" srcOrd="0" destOrd="0" presId="urn:microsoft.com/office/officeart/2005/8/layout/list1"/>
    <dgm:cxn modelId="{19F55EBF-FE5E-3048-828E-39AEDB6500C4}" type="presParOf" srcId="{C1E6AE4B-B7BD-2F40-89BA-C18D50D3C7C7}" destId="{CF307E6F-1436-4742-8625-065A56591913}" srcOrd="1" destOrd="0" presId="urn:microsoft.com/office/officeart/2005/8/layout/list1"/>
    <dgm:cxn modelId="{00B16BC8-8CFF-8245-8049-AE006B408D80}" type="presParOf" srcId="{E02B9ACE-1880-D24C-9AC8-F183E901A4E2}" destId="{D994CC87-5E00-0A48-A513-D005833D4F5B}" srcOrd="5" destOrd="0" presId="urn:microsoft.com/office/officeart/2005/8/layout/list1"/>
    <dgm:cxn modelId="{B12B9989-68AA-2645-A177-CBB6A22AE5FB}" type="presParOf" srcId="{E02B9ACE-1880-D24C-9AC8-F183E901A4E2}" destId="{4638E6DC-FE35-7A42-8590-E767201B37CD}" srcOrd="6" destOrd="0" presId="urn:microsoft.com/office/officeart/2005/8/layout/list1"/>
    <dgm:cxn modelId="{27368C5E-3B2D-194E-81D8-627D8BD74714}" type="presParOf" srcId="{E02B9ACE-1880-D24C-9AC8-F183E901A4E2}" destId="{4C274C49-5520-AE49-AF6D-643AB6F80EA9}" srcOrd="7" destOrd="0" presId="urn:microsoft.com/office/officeart/2005/8/layout/list1"/>
    <dgm:cxn modelId="{AA72DDA2-5ECB-D445-B10B-D5549AFDFEA7}" type="presParOf" srcId="{E02B9ACE-1880-D24C-9AC8-F183E901A4E2}" destId="{9929DF4D-160E-424D-8605-449393D4D585}" srcOrd="8" destOrd="0" presId="urn:microsoft.com/office/officeart/2005/8/layout/list1"/>
    <dgm:cxn modelId="{EA3F3BDF-A8DA-CA46-8A55-7736517C64F1}" type="presParOf" srcId="{9929DF4D-160E-424D-8605-449393D4D585}" destId="{F88EE407-1EBF-2749-B9A8-C28C16E1A516}" srcOrd="0" destOrd="0" presId="urn:microsoft.com/office/officeart/2005/8/layout/list1"/>
    <dgm:cxn modelId="{A52DC88F-2683-754B-BC01-D815D7F9F8A0}" type="presParOf" srcId="{9929DF4D-160E-424D-8605-449393D4D585}" destId="{51905ADC-F01D-A647-8AB2-9068368C43BB}" srcOrd="1" destOrd="0" presId="urn:microsoft.com/office/officeart/2005/8/layout/list1"/>
    <dgm:cxn modelId="{037A6882-6FDB-884D-AB35-93327F71601E}" type="presParOf" srcId="{E02B9ACE-1880-D24C-9AC8-F183E901A4E2}" destId="{BE110B08-9347-D84F-AAF6-D87D86C003AB}" srcOrd="9" destOrd="0" presId="urn:microsoft.com/office/officeart/2005/8/layout/list1"/>
    <dgm:cxn modelId="{EAF6C470-C214-E04F-B974-5190289BE8A0}" type="presParOf" srcId="{E02B9ACE-1880-D24C-9AC8-F183E901A4E2}" destId="{88551D48-B57C-F743-B2E9-D8FE1A2E1ACE}" srcOrd="10" destOrd="0" presId="urn:microsoft.com/office/officeart/2005/8/layout/list1"/>
    <dgm:cxn modelId="{28A8E42B-21AD-6F4B-918F-70EBC3A6FE0D}" type="presParOf" srcId="{E02B9ACE-1880-D24C-9AC8-F183E901A4E2}" destId="{2CCED94E-9505-1544-9128-31B6D740F4E3}" srcOrd="11" destOrd="0" presId="urn:microsoft.com/office/officeart/2005/8/layout/list1"/>
    <dgm:cxn modelId="{FF6A892A-E7DA-CB48-8E08-23C77C5E5D55}" type="presParOf" srcId="{E02B9ACE-1880-D24C-9AC8-F183E901A4E2}" destId="{4562F294-C6FF-6E4D-96E8-E90A1BDD0654}" srcOrd="12" destOrd="0" presId="urn:microsoft.com/office/officeart/2005/8/layout/list1"/>
    <dgm:cxn modelId="{1282BE5E-B097-4641-8924-D72E372C1335}" type="presParOf" srcId="{4562F294-C6FF-6E4D-96E8-E90A1BDD0654}" destId="{ACF4E330-6A8A-714D-8ABD-86AA85DB357E}" srcOrd="0" destOrd="0" presId="urn:microsoft.com/office/officeart/2005/8/layout/list1"/>
    <dgm:cxn modelId="{A2247781-EDBF-344F-B7EC-05FBBF790F9A}" type="presParOf" srcId="{4562F294-C6FF-6E4D-96E8-E90A1BDD0654}" destId="{1A0D4442-23BA-FA4B-8935-61D6AB5A809C}" srcOrd="1" destOrd="0" presId="urn:microsoft.com/office/officeart/2005/8/layout/list1"/>
    <dgm:cxn modelId="{972D5D8A-D159-E943-98BF-0EC5C1022915}" type="presParOf" srcId="{E02B9ACE-1880-D24C-9AC8-F183E901A4E2}" destId="{DAC387B6-9346-814D-8729-8C66718859CA}" srcOrd="13" destOrd="0" presId="urn:microsoft.com/office/officeart/2005/8/layout/list1"/>
    <dgm:cxn modelId="{DEE5A72F-274A-F546-895D-C092842A72B9}" type="presParOf" srcId="{E02B9ACE-1880-D24C-9AC8-F183E901A4E2}" destId="{73AC7E1D-2D9A-DA47-B0D4-B5A62A05E789}" srcOrd="14" destOrd="0" presId="urn:microsoft.com/office/officeart/2005/8/layout/list1"/>
    <dgm:cxn modelId="{E9313249-6ABF-114C-8F96-406143749A54}" type="presParOf" srcId="{E02B9ACE-1880-D24C-9AC8-F183E901A4E2}" destId="{43125DD5-734F-4642-9DAA-AB25DD4F9EEB}" srcOrd="15" destOrd="0" presId="urn:microsoft.com/office/officeart/2005/8/layout/list1"/>
    <dgm:cxn modelId="{6FB72708-9932-5442-A82B-061190B42410}" type="presParOf" srcId="{E02B9ACE-1880-D24C-9AC8-F183E901A4E2}" destId="{6557C2F1-9626-A447-8A51-B38F7021CCC2}" srcOrd="16" destOrd="0" presId="urn:microsoft.com/office/officeart/2005/8/layout/list1"/>
    <dgm:cxn modelId="{6F034FB9-418E-EA4F-BCD5-473F197B0AF7}" type="presParOf" srcId="{6557C2F1-9626-A447-8A51-B38F7021CCC2}" destId="{3DC73DBC-CB54-CB4C-83AF-ADAE3B03DBE5}" srcOrd="0" destOrd="0" presId="urn:microsoft.com/office/officeart/2005/8/layout/list1"/>
    <dgm:cxn modelId="{D2694250-F7AE-7D47-B3B4-B4F2C2B0CE0E}" type="presParOf" srcId="{6557C2F1-9626-A447-8A51-B38F7021CCC2}" destId="{EEF1D5CE-FC44-EF4D-9A78-C1A6719FC7B5}" srcOrd="1" destOrd="0" presId="urn:microsoft.com/office/officeart/2005/8/layout/list1"/>
    <dgm:cxn modelId="{7C3720AB-C69A-0645-890F-63FFD04A434D}" type="presParOf" srcId="{E02B9ACE-1880-D24C-9AC8-F183E901A4E2}" destId="{52FF824A-0937-A445-A1BD-EB70BCC813A7}" srcOrd="17" destOrd="0" presId="urn:microsoft.com/office/officeart/2005/8/layout/list1"/>
    <dgm:cxn modelId="{95A00ED4-576A-524E-84D6-94A48596A6E7}" type="presParOf" srcId="{E02B9ACE-1880-D24C-9AC8-F183E901A4E2}" destId="{1ABEA429-6643-4042-AF82-72D75F108927}" srcOrd="18" destOrd="0" presId="urn:microsoft.com/office/officeart/2005/8/layout/list1"/>
    <dgm:cxn modelId="{E5D9590E-44EC-4942-8667-E0ADB8E14865}" type="presParOf" srcId="{E02B9ACE-1880-D24C-9AC8-F183E901A4E2}" destId="{C43B0165-EB37-0C4B-AB56-755764BE27F0}" srcOrd="19" destOrd="0" presId="urn:microsoft.com/office/officeart/2005/8/layout/list1"/>
    <dgm:cxn modelId="{D2A091E0-A392-ED44-AC0E-7BF65B3DFE94}" type="presParOf" srcId="{E02B9ACE-1880-D24C-9AC8-F183E901A4E2}" destId="{617F8CEB-5DC5-2D44-8423-79326D178EE9}" srcOrd="20" destOrd="0" presId="urn:microsoft.com/office/officeart/2005/8/layout/list1"/>
    <dgm:cxn modelId="{18B23978-A8F3-BE4F-8D6C-6B2B0BB7EA0A}" type="presParOf" srcId="{617F8CEB-5DC5-2D44-8423-79326D178EE9}" destId="{7530A493-6AE7-BB44-8BB8-550566CACFA1}" srcOrd="0" destOrd="0" presId="urn:microsoft.com/office/officeart/2005/8/layout/list1"/>
    <dgm:cxn modelId="{832B6618-CF8C-5947-B8BF-01B564BCA20E}" type="presParOf" srcId="{617F8CEB-5DC5-2D44-8423-79326D178EE9}" destId="{E299AD85-B09E-8149-B1DE-14CAE4BE9DDD}" srcOrd="1" destOrd="0" presId="urn:microsoft.com/office/officeart/2005/8/layout/list1"/>
    <dgm:cxn modelId="{A24A4B0B-15E5-F447-BA47-B634A5D09899}" type="presParOf" srcId="{E02B9ACE-1880-D24C-9AC8-F183E901A4E2}" destId="{5616B6F7-74D4-CA46-9900-DE631689A047}" srcOrd="21" destOrd="0" presId="urn:microsoft.com/office/officeart/2005/8/layout/list1"/>
    <dgm:cxn modelId="{20E32476-2639-CF4F-B79E-9A5B50ECA0E5}" type="presParOf" srcId="{E02B9ACE-1880-D24C-9AC8-F183E901A4E2}" destId="{FEFA7F91-51B0-2E4B-983A-EFF26A2B3195}" srcOrd="22" destOrd="0" presId="urn:microsoft.com/office/officeart/2005/8/layout/list1"/>
    <dgm:cxn modelId="{75813580-9E9B-E740-910A-D3056AF3FDAC}" type="presParOf" srcId="{E02B9ACE-1880-D24C-9AC8-F183E901A4E2}" destId="{FE4FFF99-DDA2-2340-B543-E6A12B4F7FF0}" srcOrd="23" destOrd="0" presId="urn:microsoft.com/office/officeart/2005/8/layout/list1"/>
    <dgm:cxn modelId="{9DC85003-FDCA-8040-9BFE-3F719CB02720}" type="presParOf" srcId="{E02B9ACE-1880-D24C-9AC8-F183E901A4E2}" destId="{DFAF5501-9D90-4E41-8138-8217B5E287C9}" srcOrd="24" destOrd="0" presId="urn:microsoft.com/office/officeart/2005/8/layout/list1"/>
    <dgm:cxn modelId="{9F4A5DBF-C674-C84B-A6A9-4939A1149E46}" type="presParOf" srcId="{DFAF5501-9D90-4E41-8138-8217B5E287C9}" destId="{EA16C61F-83F7-4843-9B13-497408563045}" srcOrd="0" destOrd="0" presId="urn:microsoft.com/office/officeart/2005/8/layout/list1"/>
    <dgm:cxn modelId="{434CBCEB-6E27-0D4E-AF74-FD68D1622748}" type="presParOf" srcId="{DFAF5501-9D90-4E41-8138-8217B5E287C9}" destId="{267277CE-EFEC-3446-A6DF-8CF9E862909D}" srcOrd="1" destOrd="0" presId="urn:microsoft.com/office/officeart/2005/8/layout/list1"/>
    <dgm:cxn modelId="{4FA1EC44-45A4-BE4F-BC9F-F459CCEC05BC}" type="presParOf" srcId="{E02B9ACE-1880-D24C-9AC8-F183E901A4E2}" destId="{4566D2C7-556C-974F-B9CE-14BF39A23998}" srcOrd="25" destOrd="0" presId="urn:microsoft.com/office/officeart/2005/8/layout/list1"/>
    <dgm:cxn modelId="{89F20907-6EA6-5A40-ACF2-E5FA896A9C7A}" type="presParOf" srcId="{E02B9ACE-1880-D24C-9AC8-F183E901A4E2}" destId="{007C377A-1DB2-D84B-90AF-A765E4962B1A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F1C3404-22D8-A541-8A7A-9CED15F8514D}">
      <dsp:nvSpPr>
        <dsp:cNvPr id="0" name=""/>
        <dsp:cNvSpPr/>
      </dsp:nvSpPr>
      <dsp:spPr>
        <a:xfrm>
          <a:off x="0" y="30723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227B19-46DC-4A41-AAAB-45486A787FB8}">
      <dsp:nvSpPr>
        <dsp:cNvPr id="0" name=""/>
        <dsp:cNvSpPr/>
      </dsp:nvSpPr>
      <dsp:spPr>
        <a:xfrm>
          <a:off x="355049" y="56313"/>
          <a:ext cx="4970688" cy="501840"/>
        </a:xfrm>
        <a:prstGeom prst="round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Stripping primers</a:t>
          </a:r>
        </a:p>
      </dsp:txBody>
      <dsp:txXfrm>
        <a:off x="379547" y="80811"/>
        <a:ext cx="4921692" cy="452844"/>
      </dsp:txXfrm>
    </dsp:sp>
    <dsp:sp modelId="{4638E6DC-FE35-7A42-8590-E767201B37CD}">
      <dsp:nvSpPr>
        <dsp:cNvPr id="0" name=""/>
        <dsp:cNvSpPr/>
      </dsp:nvSpPr>
      <dsp:spPr>
        <a:xfrm>
          <a:off x="0" y="107835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451767"/>
              <a:satOff val="16667"/>
              <a:lumOff val="-24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F307E6F-1436-4742-8625-065A56591913}">
      <dsp:nvSpPr>
        <dsp:cNvPr id="0" name=""/>
        <dsp:cNvSpPr/>
      </dsp:nvSpPr>
      <dsp:spPr>
        <a:xfrm>
          <a:off x="355049" y="827433"/>
          <a:ext cx="4970688" cy="501840"/>
        </a:xfrm>
        <a:prstGeom prst="roundRect">
          <a:avLst/>
        </a:prstGeom>
        <a:solidFill>
          <a:schemeClr val="accent3">
            <a:hueOff val="451767"/>
            <a:satOff val="16667"/>
            <a:lumOff val="-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Run Stats</a:t>
          </a:r>
        </a:p>
      </dsp:txBody>
      <dsp:txXfrm>
        <a:off x="379547" y="851931"/>
        <a:ext cx="4921692" cy="452844"/>
      </dsp:txXfrm>
    </dsp:sp>
    <dsp:sp modelId="{88551D48-B57C-F743-B2E9-D8FE1A2E1ACE}">
      <dsp:nvSpPr>
        <dsp:cNvPr id="0" name=""/>
        <dsp:cNvSpPr/>
      </dsp:nvSpPr>
      <dsp:spPr>
        <a:xfrm>
          <a:off x="0" y="184947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903533"/>
              <a:satOff val="33333"/>
              <a:lumOff val="-490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905ADC-F01D-A647-8AB2-9068368C43BB}">
      <dsp:nvSpPr>
        <dsp:cNvPr id="0" name=""/>
        <dsp:cNvSpPr/>
      </dsp:nvSpPr>
      <dsp:spPr>
        <a:xfrm>
          <a:off x="355049" y="1598553"/>
          <a:ext cx="4970688" cy="501840"/>
        </a:xfrm>
        <a:prstGeom prst="roundRect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Filter</a:t>
          </a:r>
        </a:p>
      </dsp:txBody>
      <dsp:txXfrm>
        <a:off x="379547" y="1623051"/>
        <a:ext cx="4921692" cy="452844"/>
      </dsp:txXfrm>
    </dsp:sp>
    <dsp:sp modelId="{73AC7E1D-2D9A-DA47-B0D4-B5A62A05E789}">
      <dsp:nvSpPr>
        <dsp:cNvPr id="0" name=""/>
        <dsp:cNvSpPr/>
      </dsp:nvSpPr>
      <dsp:spPr>
        <a:xfrm>
          <a:off x="0" y="2598559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355300"/>
              <a:satOff val="50000"/>
              <a:lumOff val="-7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0D4442-23BA-FA4B-8935-61D6AB5A809C}">
      <dsp:nvSpPr>
        <dsp:cNvPr id="0" name=""/>
        <dsp:cNvSpPr/>
      </dsp:nvSpPr>
      <dsp:spPr>
        <a:xfrm>
          <a:off x="355049" y="2369673"/>
          <a:ext cx="4970688" cy="501840"/>
        </a:xfrm>
        <a:prstGeom prst="roundRect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Clustering</a:t>
          </a:r>
        </a:p>
      </dsp:txBody>
      <dsp:txXfrm>
        <a:off x="379547" y="2394171"/>
        <a:ext cx="4921692" cy="452844"/>
      </dsp:txXfrm>
    </dsp:sp>
    <dsp:sp modelId="{1ABEA429-6643-4042-AF82-72D75F108927}">
      <dsp:nvSpPr>
        <dsp:cNvPr id="0" name=""/>
        <dsp:cNvSpPr/>
      </dsp:nvSpPr>
      <dsp:spPr>
        <a:xfrm>
          <a:off x="0" y="339171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807066"/>
              <a:satOff val="66667"/>
              <a:lumOff val="-980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EF1D5CE-FC44-EF4D-9A78-C1A6719FC7B5}">
      <dsp:nvSpPr>
        <dsp:cNvPr id="0" name=""/>
        <dsp:cNvSpPr/>
      </dsp:nvSpPr>
      <dsp:spPr>
        <a:xfrm>
          <a:off x="355049" y="3140793"/>
          <a:ext cx="4970688" cy="501840"/>
        </a:xfrm>
        <a:prstGeom prst="roundRect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Mapping</a:t>
          </a:r>
        </a:p>
      </dsp:txBody>
      <dsp:txXfrm>
        <a:off x="379547" y="3165291"/>
        <a:ext cx="4921692" cy="452844"/>
      </dsp:txXfrm>
    </dsp:sp>
    <dsp:sp modelId="{FEFA7F91-51B0-2E4B-983A-EFF26A2B3195}">
      <dsp:nvSpPr>
        <dsp:cNvPr id="0" name=""/>
        <dsp:cNvSpPr/>
      </dsp:nvSpPr>
      <dsp:spPr>
        <a:xfrm>
          <a:off x="0" y="416283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258833"/>
              <a:satOff val="83333"/>
              <a:lumOff val="-1225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299AD85-B09E-8149-B1DE-14CAE4BE9DDD}">
      <dsp:nvSpPr>
        <dsp:cNvPr id="0" name=""/>
        <dsp:cNvSpPr/>
      </dsp:nvSpPr>
      <dsp:spPr>
        <a:xfrm>
          <a:off x="355049" y="3911913"/>
          <a:ext cx="4970688" cy="501840"/>
        </a:xfrm>
        <a:prstGeom prst="roundRect">
          <a:avLst/>
        </a:prstGeom>
        <a:solidFill>
          <a:schemeClr val="accent3">
            <a:hueOff val="2258833"/>
            <a:satOff val="83333"/>
            <a:lumOff val="-1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Taxonomy</a:t>
          </a:r>
        </a:p>
      </dsp:txBody>
      <dsp:txXfrm>
        <a:off x="379547" y="3936411"/>
        <a:ext cx="4921692" cy="452844"/>
      </dsp:txXfrm>
    </dsp:sp>
    <dsp:sp modelId="{007C377A-1DB2-D84B-90AF-A765E4962B1A}">
      <dsp:nvSpPr>
        <dsp:cNvPr id="0" name=""/>
        <dsp:cNvSpPr/>
      </dsp:nvSpPr>
      <dsp:spPr>
        <a:xfrm>
          <a:off x="0" y="4933953"/>
          <a:ext cx="7100983" cy="42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2710599"/>
              <a:satOff val="100000"/>
              <a:lumOff val="-1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67277CE-EFEC-3446-A6DF-8CF9E862909D}">
      <dsp:nvSpPr>
        <dsp:cNvPr id="0" name=""/>
        <dsp:cNvSpPr/>
      </dsp:nvSpPr>
      <dsp:spPr>
        <a:xfrm>
          <a:off x="355049" y="4683033"/>
          <a:ext cx="4970688" cy="501840"/>
        </a:xfrm>
        <a:prstGeom prst="roundRect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7880" tIns="0" rIns="187880" bIns="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R programming analysis</a:t>
          </a:r>
        </a:p>
      </dsp:txBody>
      <dsp:txXfrm>
        <a:off x="379547" y="4707531"/>
        <a:ext cx="4921692" cy="45284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2.png>
</file>

<file path=ppt/media/image13.png>
</file>

<file path=ppt/media/image14.png>
</file>

<file path=ppt/media/image2.jpeg>
</file>

<file path=ppt/media/image3.png>
</file>

<file path=ppt/media/image4.jpe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FCDC90-6C2D-C348-819A-14EDEAA2B378}" type="datetimeFigureOut">
              <a:t>4/20/23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F41B19-0A7C-8541-BD5C-D7C1F80CE2CD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857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Prevalence of Aspergillus flavus in peanut soils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6164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For this experiment I want to see if A. flavus and or mortierella are core microbiome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4251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mesh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EBB40-ADCB-1947-A650-C087EFB6D23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0423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Rarefaction is a technique to assess species richness from the results of sampling. </a:t>
            </a:r>
          </a:p>
          <a:p>
            <a:r>
              <a:rPr lang="en-US"/>
              <a:t>Thus, allows the calculation of species richness for a given number of individual samples by using the rarefaction curve </a:t>
            </a:r>
          </a:p>
          <a:p>
            <a:endParaRPr lang="en-US"/>
          </a:p>
          <a:p>
            <a:r>
              <a:rPr lang="en-US"/>
              <a:t>Rarefaction curve is a plot of the number of species as a function of the number of samples. </a:t>
            </a:r>
          </a:p>
          <a:p>
            <a:r>
              <a:rPr lang="en-US"/>
              <a:t>Rarefaction curves generally grow rapidly at first, as the most common </a:t>
            </a:r>
          </a:p>
          <a:p>
            <a:r>
              <a:rPr lang="en-US"/>
              <a:t>species are found, but the curves plateau as only the rarest species remain to be sampled.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39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/>
              <a:t>Principal coordinate chart</a:t>
            </a:r>
          </a:p>
          <a:p>
            <a:r>
              <a:rPr lang="es-ES_tradnl"/>
              <a:t>Bacteri, Fungi</a:t>
            </a:r>
          </a:p>
          <a:p>
            <a:r>
              <a:rPr lang="es-ES_tradnl"/>
              <a:t>The week represent the colors, and Treatmetn represented by shape</a:t>
            </a:r>
          </a:p>
          <a:p>
            <a:r>
              <a:rPr lang="es-ES_tradnl"/>
              <a:t>Each point represent a single community. The closer they are the similar their communities are. The further apart the more diverse</a:t>
            </a:r>
          </a:p>
          <a:p>
            <a:r>
              <a:rPr lang="es-ES_tradnl"/>
              <a:t>Even though they are Geographically similar, we had the mos variation due to soil. So, different peanut soil differe in its communities.</a:t>
            </a:r>
          </a:p>
          <a:p>
            <a:r>
              <a:rPr lang="es-ES_tradnl"/>
              <a:t>We also observed changes in time and treatment. However, this picture depict the changes in soil</a:t>
            </a:r>
          </a:p>
          <a:p>
            <a:endParaRPr lang="en-US"/>
          </a:p>
          <a:p>
            <a:r>
              <a:rPr lang="en-US"/>
              <a:t>Beta diveristy</a:t>
            </a:r>
          </a:p>
          <a:p>
            <a:r>
              <a:rPr lang="en-US"/>
              <a:t> quantify the compositional dissimilarity between two different sites, based on counts at each site.</a:t>
            </a:r>
          </a:p>
          <a:p>
            <a:r>
              <a:rPr lang="en-US"/>
              <a:t> The Bray–Curtis dissimilarity is bounded between 0 and 1, where 0 means the two sites have the same composition (that is they share all the species), and 1 means the two sites do not share any species</a:t>
            </a:r>
          </a:p>
          <a:p>
            <a:r>
              <a:rPr lang="en-US"/>
              <a:t> ---</a:t>
            </a:r>
          </a:p>
          <a:p>
            <a:r>
              <a:rPr lang="en-US"/>
              <a:t> DOI: https://doi.org/10.1128/mSystems.00363-21</a:t>
            </a:r>
          </a:p>
          <a:p>
            <a:endParaRPr lang="en-US"/>
          </a:p>
          <a:p>
            <a:r>
              <a:rPr lang="en-US"/>
              <a:t> Quantitative comparison among microbiomes can link microbial beta-diversity to environmental features, thus enabling prediction of ecosystem properties or dissection of host-microbiome interaction</a:t>
            </a:r>
          </a:p>
          <a:p>
            <a:endParaRPr lang="en-US"/>
          </a:p>
          <a:p>
            <a:endParaRPr lang="en-US"/>
          </a:p>
          <a:p>
            <a:r>
              <a:rPr lang="en-P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create bray-curtis distance matrix</a:t>
            </a:r>
            <a:r>
              <a:rPr lang="en-PR">
                <a:effectLst/>
              </a:rPr>
              <a:t> </a:t>
            </a:r>
          </a:p>
          <a:p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 </a:t>
            </a:r>
            <a:r>
              <a:rPr 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ratio between regional and local species diversity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 the two groups dispersion overlap a great deal and are not distinct from each other. Again this shows that pathotype dispersion between the groups is homogeneous and not different in this instance.</a:t>
            </a:r>
          </a:p>
          <a:p>
            <a:r>
              <a:rPr lang="en-US" sz="1200" b="0" i="0" u="none" strike="noStrike" kern="120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in out case we don’t observe an overlap meaning that they are very distinc from each other</a:t>
            </a:r>
          </a:p>
          <a:p>
            <a:endParaRPr lang="es-ES_tradnl"/>
          </a:p>
          <a:p>
            <a:r>
              <a:rPr lang="es-ES_tradnl"/>
              <a:t>https://cran.r-project.org/web/packages/hagis/vignettes/betadiversity.html</a:t>
            </a:r>
          </a:p>
          <a:p>
            <a:endParaRPr lang="es-ES_tradnl"/>
          </a:p>
          <a:p>
            <a:r>
              <a:rPr lang="es-ES_tradnl"/>
              <a:t>microbiome 1: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used Permanova to see if 2 clusters are really different. Since we have lots of variation, we can use beta dispersion(next step). Collection and management are dependent of one another</a:t>
            </a:r>
            <a:r>
              <a:rPr lang="en-PR">
                <a:effectLst/>
              </a:rPr>
              <a:t> </a:t>
            </a:r>
            <a:endParaRPr lang="es-ES_tradnl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051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How important is the plant for Aspergillus flavus?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35118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7637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_tradnl"/>
              <a:t>Principal coordinate chart</a:t>
            </a:r>
          </a:p>
          <a:p>
            <a:r>
              <a:rPr lang="es-ES_tradnl"/>
              <a:t>Bacteri, Fungi</a:t>
            </a:r>
          </a:p>
          <a:p>
            <a:r>
              <a:rPr lang="es-ES_tradnl"/>
              <a:t>The week represent the colors, and Treatmetn represented by shape</a:t>
            </a:r>
          </a:p>
          <a:p>
            <a:r>
              <a:rPr lang="es-ES_tradnl"/>
              <a:t>Each point represent a single community. The closer they are the similar their communities are. The further apart the more diverse</a:t>
            </a:r>
          </a:p>
          <a:p>
            <a:r>
              <a:rPr lang="es-ES_tradnl"/>
              <a:t>Even though they are Geographically similar, we had the mos variation due to soil. So, different peanut soil differe in its communities.</a:t>
            </a:r>
          </a:p>
          <a:p>
            <a:r>
              <a:rPr lang="es-ES_tradnl"/>
              <a:t>We also observed changes in time and treatment. However, this picture depict the changes in soil</a:t>
            </a:r>
          </a:p>
          <a:p>
            <a:endParaRPr lang="en-US"/>
          </a:p>
          <a:p>
            <a:r>
              <a:rPr lang="en-US"/>
              <a:t>Beta diveristy</a:t>
            </a:r>
          </a:p>
          <a:p>
            <a:r>
              <a:rPr lang="en-US"/>
              <a:t> quantify the compositional dissimilarity between two different sites, based on counts at each site.</a:t>
            </a:r>
          </a:p>
          <a:p>
            <a:r>
              <a:rPr lang="en-US"/>
              <a:t> The Bray–Curtis dissimilarity is bounded between 0 and 1, where 0 means the two sites have the same composition (that is they share all the species), and 1 means the two sites do not share any species</a:t>
            </a:r>
          </a:p>
          <a:p>
            <a:r>
              <a:rPr lang="en-US"/>
              <a:t> ---</a:t>
            </a:r>
          </a:p>
          <a:p>
            <a:r>
              <a:rPr lang="en-US"/>
              <a:t> DOI: https://doi.org/10.1128/mSystems.00363-21</a:t>
            </a:r>
          </a:p>
          <a:p>
            <a:endParaRPr lang="en-US"/>
          </a:p>
          <a:p>
            <a:r>
              <a:rPr lang="en-US"/>
              <a:t> Quantitative comparison among microbiomes can link microbial beta-diversity to environmental features, thus enabling prediction of ecosystem properties or dissection of host-microbiome interaction</a:t>
            </a:r>
          </a:p>
          <a:p>
            <a:endParaRPr lang="en-US"/>
          </a:p>
          <a:p>
            <a:endParaRPr lang="en-US"/>
          </a:p>
          <a:p>
            <a:r>
              <a:rPr lang="en-PR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# create bray-curtis distance matrix</a:t>
            </a:r>
            <a:r>
              <a:rPr lang="en-PR">
                <a:effectLst/>
              </a:rPr>
              <a:t> </a:t>
            </a:r>
          </a:p>
          <a:p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 </a:t>
            </a:r>
            <a:r>
              <a:rPr lang="en-US" sz="1200" b="1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ratio between regional and local species diversity</a:t>
            </a:r>
            <a:r>
              <a:rPr 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sz="1200" b="0" i="0" u="none" strike="noStrike" kern="120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 the two groups dispersion overlap a great deal and are not distinct from each other. Again this shows that pathotype dispersion between the groups is homogeneous and not different in this instance.</a:t>
            </a:r>
          </a:p>
          <a:p>
            <a:r>
              <a:rPr lang="en-US" sz="1200" b="0" i="0" u="none" strike="noStrike" kern="1200">
                <a:solidFill>
                  <a:schemeClr val="bg2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rPr>
              <a:t>in out case we don’t observe an overlap meaning that they are very distinc from each other</a:t>
            </a:r>
          </a:p>
          <a:p>
            <a:endParaRPr lang="es-ES_tradnl"/>
          </a:p>
          <a:p>
            <a:r>
              <a:rPr lang="es-ES_tradnl"/>
              <a:t>https://cran.r-project.org/web/packages/hagis/vignettes/betadiversity.html</a:t>
            </a:r>
          </a:p>
          <a:p>
            <a:endParaRPr lang="es-ES_tradnl"/>
          </a:p>
          <a:p>
            <a:r>
              <a:rPr lang="es-ES_tradnl"/>
              <a:t>microbiome 1: </a:t>
            </a:r>
            <a:r>
              <a:rPr 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used Permanova to see if 2 clusters are really different. Since we have lots of variation, we can use beta dispersion(next step). Collection and management are dependent of one another</a:t>
            </a:r>
            <a:r>
              <a:rPr lang="en-PR">
                <a:effectLst/>
              </a:rPr>
              <a:t> </a:t>
            </a:r>
            <a:endParaRPr lang="es-ES_tradnl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F41B19-0A7C-8541-BD5C-D7C1F80CE2CD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1731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E0453E-8917-724C-A085-519F154492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A16A2-B8D3-D04D-A6DA-94A7260444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584F48-6FB6-A049-AAAB-F053E319C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AD48E0-FB6D-C34A-9AB9-7394BA69CA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6067B8-E838-FD4C-AEA7-31B537772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625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AEFEB-EFA5-124E-8D98-6F7046966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8C591D-7A8E-5149-BD2C-A6DAC7E6CF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E06D5-750F-FD48-8D58-674F77B20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1DC87-6F3D-F242-83C1-75D89A654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1342C-5BB4-8649-A780-4B605C37E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03018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72045D-9659-0344-A5BD-76A22AEC0E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8A017D-E8C9-E94F-9219-EF8A76D558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47674A-C7BF-964F-A1CD-EE14D35024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056232-CAC9-1D43-B73A-BBE2818EC8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91CBE-E15D-B14E-B623-84E646626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3817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B835E-3F5C-AA48-9218-22704FFC09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0B28E1-2D85-074A-8640-CB736CA08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1C9F1-93D1-284A-93AC-3C31B7722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0F6B0-4D7A-DC43-9A6A-05419A34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66C00-A529-BA43-9ACB-5B4DF515E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810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F1B9A-F319-1C45-945A-4CB87F8AE7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0FB9F0-1B0F-164D-A55F-2E53BB947D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B425A9-2C92-1346-983D-C25B99FC0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2A970-2CD0-184D-B8C2-A714E5F77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267D39-36CF-3E4F-9A58-1CE110805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7913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5FBB3-52B6-194C-AD89-2D3FC6C79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A74994-2502-3248-9919-7807C8A753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F9F3C3-D6A0-DA4D-A57A-2D99A89D77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812A4-0E3C-EF47-AD41-80DC5EA674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09F9FF-7C77-B64B-9273-BC103654C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D146EE-D641-4541-AF83-BF4DD0F83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26389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27132E-6BE8-3E4B-88F3-E4164D6972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CE5B24-5F90-5A4B-BC23-6E9AF22C4B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FB6262-3D58-1742-B409-1F22717A51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4A6846-19FB-EB4F-A15A-87B6F75A74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2E5CA2-86BC-E741-AC3B-2127DB844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A946A4-1652-FC49-A309-652782DC7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10EC5E0-6228-AC4D-8971-0DE188EFF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D9C4F78-0EDC-8E4E-A299-BCB4C8493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432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65640-2760-F847-89E1-40D06F1BF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40D22C-827C-404C-B49A-54FD7BC20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693547-0128-E547-81D3-6638F0602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8BAE7A-3ECC-CE4C-A8F1-36FA5A86C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578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6346C6-7EBF-3E4C-AE92-3C4D2E9BB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E55084-8698-4D4B-8E73-8455D2A6E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DBA42-2FB0-9149-AA03-E4FA27481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85915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1570B-1B4B-FB4F-8B2F-171F02583D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C8DE33-0403-D644-86D1-FF6016F6FA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EF87FE-3740-FF4B-A2F0-394E49C4CD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006446-AC03-D246-B264-F03D9DF4C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05E67-D9D6-2B44-9F2B-AC22926ED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09CA9E-502D-124F-B345-A167E30C4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2475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EA9ED-9387-2344-929C-F7D23386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187662-B4CF-A14F-9D64-3543A67CB3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6791D6-FAEF-9448-8B65-AF6A63898B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3D3109-F235-0740-99CC-1BB325C63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32191-B009-BE41-B6CD-3A6E656C7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BE7016-AE39-B04D-B5DC-4007C4A69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22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alpha val="1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04341E-B8CA-2D48-8AE1-F177E4D1E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E382DD-2FEC-9746-812A-F36AC1CD41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37002-B967-F746-A1D6-F341C80B82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5E2E62-8615-2C4D-A605-C2C3AB61760C}" type="datetimeFigureOut">
              <a:t>4/20/23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1640FD-D1EE-5845-B511-8B75482DFD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A631E6-7493-8748-9516-AC4C4FBB1B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BE0CCB-FE6F-2E4D-A8F1-D6C27751185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115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P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picture containing grass, outdoor, green, dirt&#10;&#10;Description automatically generated">
            <a:extLst>
              <a:ext uri="{FF2B5EF4-FFF2-40B4-BE49-F238E27FC236}">
                <a16:creationId xmlns:a16="http://schemas.microsoft.com/office/drawing/2014/main" id="{3DC3B261-87F4-664A-9351-FDB6A4ED69C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2000"/>
          </a:blip>
          <a:srcRect t="58473" r="1" b="988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D63B00-22F8-7A47-90D7-70DDD6089F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Peanut soil microbiome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6453AB-AA8C-FB4E-9962-6F52ABC58C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Laura Rodriguez</a:t>
            </a:r>
          </a:p>
          <a:p>
            <a:r>
              <a:rPr lang="en-US">
                <a:solidFill>
                  <a:srgbClr val="FFFFFF"/>
                </a:solidFill>
              </a:rPr>
              <a:t>PLPA-6820</a:t>
            </a:r>
          </a:p>
        </p:txBody>
      </p:sp>
    </p:spTree>
    <p:extLst>
      <p:ext uri="{BB962C8B-B14F-4D97-AF65-F5344CB8AC3E}">
        <p14:creationId xmlns:p14="http://schemas.microsoft.com/office/powerpoint/2010/main" val="41893301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C48F6-4EB3-414F-BD51-594D07654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Top 20 prevalent fungi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AC8E6F-2C61-AB48-8B12-9993E852FDE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992"/>
          <a:stretch/>
        </p:blipFill>
        <p:spPr>
          <a:xfrm>
            <a:off x="838200" y="2391561"/>
            <a:ext cx="6593973" cy="423838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D96CD29-B60B-A946-9C3B-127B8881D7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611068"/>
            <a:ext cx="10114672" cy="8434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D69284-9E97-644E-9278-51B1F8A6689D}"/>
              </a:ext>
            </a:extLst>
          </p:cNvPr>
          <p:cNvSpPr txBox="1"/>
          <p:nvPr/>
        </p:nvSpPr>
        <p:spPr>
          <a:xfrm>
            <a:off x="7622864" y="2936631"/>
            <a:ext cx="4219613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nBLAST results: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FOTU_1 : </a:t>
            </a:r>
            <a:r>
              <a:rPr lang="en-US" i="1"/>
              <a:t>Mortierella angusta/simplex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FOTU_542 : </a:t>
            </a:r>
            <a:r>
              <a:rPr lang="en-US" i="1"/>
              <a:t>Mortierella elongata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FOTU_10 : </a:t>
            </a:r>
            <a:r>
              <a:rPr lang="en-US" i="1"/>
              <a:t>Fusarium equiseti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FOTU_11 : </a:t>
            </a:r>
            <a:r>
              <a:rPr lang="en-US" i="1"/>
              <a:t>Epicoccum sorghinum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FOTU_2 : </a:t>
            </a:r>
            <a:r>
              <a:rPr lang="en-US" i="1"/>
              <a:t>Fusarium solani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FOTU_3 : </a:t>
            </a:r>
            <a:r>
              <a:rPr lang="en-US" i="1"/>
              <a:t>Fusarium solani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FOTU_4 : </a:t>
            </a:r>
            <a:r>
              <a:rPr lang="en-US" i="1"/>
              <a:t>Curvularia</a:t>
            </a:r>
            <a:r>
              <a:rPr lang="en-US"/>
              <a:t> </a:t>
            </a:r>
            <a:r>
              <a:rPr lang="en-US" i="1"/>
              <a:t>hawaiiensis/spicifera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i="1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11764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06818-1716-264F-91F0-0B1849886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Relative abundance </a:t>
            </a:r>
            <a:r>
              <a:rPr lang="en-US" i="1"/>
              <a:t>A. flavus</a:t>
            </a:r>
          </a:p>
        </p:txBody>
      </p:sp>
      <p:pic>
        <p:nvPicPr>
          <p:cNvPr id="5" name="Content Placeholder 4" descr="Chart&#10;&#10;Description automatically generated">
            <a:extLst>
              <a:ext uri="{FF2B5EF4-FFF2-40B4-BE49-F238E27FC236}">
                <a16:creationId xmlns:a16="http://schemas.microsoft.com/office/drawing/2014/main" id="{E98BBF3E-2959-8B4B-BD86-D3CF0DDA1E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737"/>
          <a:stretch/>
        </p:blipFill>
        <p:spPr>
          <a:xfrm>
            <a:off x="2105247" y="1825625"/>
            <a:ext cx="8041133" cy="435133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599DCE5F-5C11-C04F-A5AE-CB49250AB7DF}"/>
              </a:ext>
            </a:extLst>
          </p:cNvPr>
          <p:cNvSpPr txBox="1"/>
          <p:nvPr/>
        </p:nvSpPr>
        <p:spPr>
          <a:xfrm rot="16200000">
            <a:off x="775300" y="3717290"/>
            <a:ext cx="2659895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>
                <a:latin typeface="Helvetica" pitchFamily="2" charset="0"/>
              </a:rPr>
              <a:t>Relative Abundance (%)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C757CB-C7E7-8D41-BEB7-7F21A182F733}"/>
              </a:ext>
            </a:extLst>
          </p:cNvPr>
          <p:cNvSpPr txBox="1"/>
          <p:nvPr/>
        </p:nvSpPr>
        <p:spPr>
          <a:xfrm>
            <a:off x="5257309" y="6112748"/>
            <a:ext cx="8386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Helvetica" pitchFamily="2" charset="0"/>
              </a:rPr>
              <a:t>weeks</a:t>
            </a:r>
          </a:p>
        </p:txBody>
      </p:sp>
      <p:pic>
        <p:nvPicPr>
          <p:cNvPr id="7" name="Picture 6" descr="Table&#10;&#10;Description automatically generated with medium confidence">
            <a:extLst>
              <a:ext uri="{FF2B5EF4-FFF2-40B4-BE49-F238E27FC236}">
                <a16:creationId xmlns:a16="http://schemas.microsoft.com/office/drawing/2014/main" id="{5B0480EF-CA39-1946-A85D-5567AAD811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3046" y="2786380"/>
            <a:ext cx="2078698" cy="2151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3906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56083-853A-834B-A24C-352A9D300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Differential abundance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9D3E3-81B9-3044-9EAB-DA2B94AB21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5655" cy="4351338"/>
          </a:xfrm>
        </p:spPr>
        <p:txBody>
          <a:bodyPr/>
          <a:lstStyle/>
          <a:p>
            <a:r>
              <a:rPr lang="en-US"/>
              <a:t>Analyzed: How many percentages of the microbiome are made up of a specific organism</a:t>
            </a:r>
          </a:p>
          <a:p>
            <a:r>
              <a:rPr lang="en-US"/>
              <a:t>FOTU_25 : </a:t>
            </a:r>
            <a:r>
              <a:rPr lang="en-US" i="1"/>
              <a:t>Alternaria alternata</a:t>
            </a:r>
          </a:p>
          <a:p>
            <a:r>
              <a:rPr lang="en-US"/>
              <a:t>FOTU_1404 :</a:t>
            </a:r>
            <a:r>
              <a:rPr lang="en-US" i="1"/>
              <a:t> Mortierella simplex</a:t>
            </a:r>
          </a:p>
          <a:p>
            <a:pPr marL="0" indent="0">
              <a:buNone/>
            </a:pPr>
            <a:endParaRPr lang="en-US"/>
          </a:p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511829-E06F-C741-9FC0-5C22E10B05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28"/>
          <a:stretch/>
        </p:blipFill>
        <p:spPr>
          <a:xfrm>
            <a:off x="6011843" y="1355395"/>
            <a:ext cx="5936867" cy="5291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425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D8182-A43E-4A48-92BB-1A2654BBB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Core microbiome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985BFF-2A68-5B42-939B-B7DDB48FF9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15778" y="365125"/>
            <a:ext cx="6366831" cy="6115509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1F587C7-1C73-7B47-B299-3C63B5B5DE05}"/>
              </a:ext>
            </a:extLst>
          </p:cNvPr>
          <p:cNvSpPr txBox="1"/>
          <p:nvPr/>
        </p:nvSpPr>
        <p:spPr>
          <a:xfrm>
            <a:off x="6632154" y="1949986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AF7EC5-8838-2746-BB4B-52D37FA1F3D8}"/>
              </a:ext>
            </a:extLst>
          </p:cNvPr>
          <p:cNvSpPr txBox="1"/>
          <p:nvPr/>
        </p:nvSpPr>
        <p:spPr>
          <a:xfrm>
            <a:off x="1007126" y="1949986"/>
            <a:ext cx="43397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The grey line (center) neutral model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Dashed lines are 95% confidence intervals around the model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Points above the model are selected by the (plant) environment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Points below the model are dispersal limited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C0D4AEB-D558-E144-9D55-7F4C353FFB99}"/>
              </a:ext>
            </a:extLst>
          </p:cNvPr>
          <p:cNvCxnSpPr>
            <a:cxnSpLocks/>
          </p:cNvCxnSpPr>
          <p:nvPr/>
        </p:nvCxnSpPr>
        <p:spPr>
          <a:xfrm flipV="1">
            <a:off x="4373696" y="2888508"/>
            <a:ext cx="3393196" cy="139154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3A711A9A-5FD4-E04D-B028-B5E62A245C4E}"/>
              </a:ext>
            </a:extLst>
          </p:cNvPr>
          <p:cNvCxnSpPr>
            <a:cxnSpLocks/>
          </p:cNvCxnSpPr>
          <p:nvPr/>
        </p:nvCxnSpPr>
        <p:spPr>
          <a:xfrm flipV="1">
            <a:off x="3910070" y="4620777"/>
            <a:ext cx="4991559" cy="85709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1C1A238-4BFD-3247-92D0-F60696779238}"/>
              </a:ext>
            </a:extLst>
          </p:cNvPr>
          <p:cNvSpPr txBox="1"/>
          <p:nvPr/>
        </p:nvSpPr>
        <p:spPr>
          <a:xfrm>
            <a:off x="9738911" y="6492875"/>
            <a:ext cx="22710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Shades and Stopnisek, et al. 2019</a:t>
            </a:r>
          </a:p>
        </p:txBody>
      </p:sp>
    </p:spTree>
    <p:extLst>
      <p:ext uri="{BB962C8B-B14F-4D97-AF65-F5344CB8AC3E}">
        <p14:creationId xmlns:p14="http://schemas.microsoft.com/office/powerpoint/2010/main" val="38916364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31400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6065-73FD-6541-AFE9-9CF80A8F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Principal coordinate chart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E2D626-9081-0C43-805B-BEADD6930053}"/>
              </a:ext>
            </a:extLst>
          </p:cNvPr>
          <p:cNvSpPr txBox="1"/>
          <p:nvPr/>
        </p:nvSpPr>
        <p:spPr>
          <a:xfrm>
            <a:off x="5470358" y="2446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E9CCDE7-B9C0-5148-8A2A-216336214F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4858" y="1690688"/>
            <a:ext cx="6731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14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55DC-61DC-7742-8A70-7AA2F7909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Background information</a:t>
            </a:r>
          </a:p>
        </p:txBody>
      </p:sp>
      <p:pic>
        <p:nvPicPr>
          <p:cNvPr id="1028" name="Picture 4" descr="Aspergillus flavus | Mould Compendium | INSPQ">
            <a:extLst>
              <a:ext uri="{FF2B5EF4-FFF2-40B4-BE49-F238E27FC236}">
                <a16:creationId xmlns:a16="http://schemas.microsoft.com/office/drawing/2014/main" id="{40800F35-AC33-4D4F-BA6A-E34B377FD8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77" t="15582" r="22109"/>
          <a:stretch/>
        </p:blipFill>
        <p:spPr bwMode="auto">
          <a:xfrm>
            <a:off x="10158188" y="0"/>
            <a:ext cx="2033812" cy="33821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C8AA8E-662B-0C49-8680-B68BF62D6C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/>
              <a:t>Peanut is an economically important crop mostly grown in Southeastern U.S.</a:t>
            </a:r>
          </a:p>
          <a:p>
            <a:r>
              <a:rPr lang="en-US" sz="2800"/>
              <a:t>Drought can affect abundance of soil microbial communities and the peanut plant</a:t>
            </a:r>
          </a:p>
          <a:p>
            <a:r>
              <a:rPr lang="en-US" sz="2800"/>
              <a:t>Under hot and dry conditions peanut is prone to </a:t>
            </a:r>
            <a:r>
              <a:rPr lang="en-US" sz="2800" i="1"/>
              <a:t>Aspergillus flavus</a:t>
            </a:r>
          </a:p>
          <a:p>
            <a:pPr lvl="1"/>
            <a:r>
              <a:rPr lang="en-US"/>
              <a:t>Infecting crops with its mycotoxin: aflatoxin </a:t>
            </a:r>
          </a:p>
          <a:p>
            <a:r>
              <a:rPr lang="en-US"/>
              <a:t>Newer studies have shown that widespread fungi from </a:t>
            </a:r>
            <a:r>
              <a:rPr lang="en-US" i="1"/>
              <a:t>Mortierella</a:t>
            </a:r>
            <a:r>
              <a:rPr lang="en-US"/>
              <a:t> species have antagonistic effects against many plant pathogens and aid in plant stresses</a:t>
            </a:r>
            <a:endParaRPr lang="en-US" sz="2800"/>
          </a:p>
          <a:p>
            <a:endParaRPr lang="en-US" sz="2800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562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E6BB1-235B-A44B-8BF7-3D882EA38B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715DC2-7027-6F43-98D6-400DA030EC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00695"/>
            <a:ext cx="10515600" cy="3576267"/>
          </a:xfrm>
        </p:spPr>
        <p:txBody>
          <a:bodyPr/>
          <a:lstStyle/>
          <a:p>
            <a:r>
              <a:rPr lang="en-US"/>
              <a:t>Analyze data in R basic procedures to obtain the core microbiome of the soil</a:t>
            </a:r>
          </a:p>
          <a:p>
            <a:r>
              <a:rPr lang="en-US" sz="2800" i="0">
                <a:solidFill>
                  <a:schemeClr val="tx1"/>
                </a:solidFill>
              </a:rPr>
              <a:t>Detect changes in </a:t>
            </a:r>
            <a:r>
              <a:rPr lang="en-US" sz="2800" i="1">
                <a:solidFill>
                  <a:schemeClr val="tx1"/>
                </a:solidFill>
              </a:rPr>
              <a:t>Aspergillus flavus </a:t>
            </a:r>
            <a:r>
              <a:rPr lang="en-US" sz="2800" i="0">
                <a:solidFill>
                  <a:schemeClr val="tx1"/>
                </a:solidFill>
              </a:rPr>
              <a:t>relative abundance over time and water</a:t>
            </a:r>
            <a:endParaRPr lang="en-US" sz="2800" i="1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38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5948D7-C807-7E40-8F0B-19184ECDB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6773" y="629753"/>
            <a:ext cx="10515600" cy="468252"/>
          </a:xfrm>
        </p:spPr>
        <p:txBody>
          <a:bodyPr>
            <a:noAutofit/>
          </a:bodyPr>
          <a:lstStyle/>
          <a:p>
            <a:r>
              <a:rPr lang="en-US" sz="4800" b="1"/>
              <a:t>Method</a:t>
            </a:r>
            <a:br>
              <a:rPr lang="en-US" sz="4800" b="1"/>
            </a:br>
            <a:endParaRPr lang="en-US" sz="4800" b="1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06C49-B9B0-F348-A94F-3C9904E467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43597" y="1010640"/>
            <a:ext cx="7180924" cy="3539655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Soil collection – Wiregrass Research and Extention Center (WREC)</a:t>
            </a:r>
          </a:p>
          <a:p>
            <a:pPr marL="800100" lvl="1" indent="-342900"/>
            <a:r>
              <a:rPr lang="en-US" dirty="0"/>
              <a:t>Two soils – A and B</a:t>
            </a:r>
            <a:endParaRPr lang="en-US" sz="28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Filled PVC tubes and placed in incubator </a:t>
            </a:r>
          </a:p>
          <a:p>
            <a:pPr marL="800100" lvl="1" indent="-342900"/>
            <a:r>
              <a:rPr lang="en-US" dirty="0"/>
              <a:t>Randomized complete block design 9 weeks</a:t>
            </a:r>
          </a:p>
          <a:p>
            <a:pPr marL="800100" lvl="1" indent="-342900"/>
            <a:r>
              <a:rPr lang="en-US" dirty="0"/>
              <a:t>29</a:t>
            </a:r>
            <a:r>
              <a:rPr lang="en-US" baseline="30000" dirty="0"/>
              <a:t>o</a:t>
            </a:r>
            <a:r>
              <a:rPr lang="en-US" dirty="0"/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700" dirty="0"/>
              <a:t>Soil collected each week </a:t>
            </a:r>
            <a:r>
              <a:rPr lang="en-US" sz="2700" dirty="0">
                <a:sym typeface="Wingdings" pitchFamily="2" charset="2"/>
              </a:rPr>
              <a:t> DNA extraction</a:t>
            </a:r>
            <a:endParaRPr lang="en-US" sz="27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E221C5B-837F-6345-B474-B0986A50B0A7}"/>
              </a:ext>
            </a:extLst>
          </p:cNvPr>
          <p:cNvSpPr txBox="1"/>
          <p:nvPr/>
        </p:nvSpPr>
        <p:spPr>
          <a:xfrm>
            <a:off x="7789569" y="1098005"/>
            <a:ext cx="3921297" cy="2123658"/>
          </a:xfrm>
          <a:prstGeom prst="rect">
            <a:avLst/>
          </a:prstGeom>
          <a:noFill/>
          <a:ln w="28575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sz="2200" dirty="0"/>
              <a:t>Treatments applied for each</a:t>
            </a:r>
          </a:p>
          <a:p>
            <a:r>
              <a:rPr lang="en-US" sz="2200" dirty="0"/>
              <a:t>1 = dry</a:t>
            </a:r>
          </a:p>
          <a:p>
            <a:r>
              <a:rPr lang="en-US" sz="2200" dirty="0"/>
              <a:t>2 = 20 ml of water weekly</a:t>
            </a:r>
          </a:p>
          <a:p>
            <a:r>
              <a:rPr lang="en-US" sz="2200" dirty="0"/>
              <a:t>3 = 20 ml of water twice a week</a:t>
            </a:r>
          </a:p>
          <a:p>
            <a:r>
              <a:rPr lang="en-US" sz="2200" dirty="0"/>
              <a:t>4 = 50 ml of water weekly</a:t>
            </a:r>
          </a:p>
          <a:p>
            <a:r>
              <a:rPr lang="en-US" sz="2200" dirty="0"/>
              <a:t>5 = 50 ml of water twice a week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1E264F3-CA84-C94C-8952-5FA80B3BE3F0}"/>
              </a:ext>
            </a:extLst>
          </p:cNvPr>
          <p:cNvCxnSpPr/>
          <p:nvPr/>
        </p:nvCxnSpPr>
        <p:spPr>
          <a:xfrm>
            <a:off x="752563" y="5403423"/>
            <a:ext cx="8997654" cy="63080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165DE1B0-B8B5-7A4E-A529-9F8B14E10BA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83"/>
          <a:stretch/>
        </p:blipFill>
        <p:spPr>
          <a:xfrm>
            <a:off x="914400" y="4462930"/>
            <a:ext cx="1089838" cy="1765565"/>
          </a:xfrm>
          <a:prstGeom prst="rect">
            <a:avLst/>
          </a:prstGeom>
        </p:spPr>
      </p:pic>
      <p:pic>
        <p:nvPicPr>
          <p:cNvPr id="4" name="Picture 3" descr="A picture containing outdoor, green, dirt, vegetable&#10;&#10;Description automatically generated">
            <a:extLst>
              <a:ext uri="{FF2B5EF4-FFF2-40B4-BE49-F238E27FC236}">
                <a16:creationId xmlns:a16="http://schemas.microsoft.com/office/drawing/2014/main" id="{22918AFB-6AAF-B349-86FC-9A95FAA54B3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1756" b="9435"/>
          <a:stretch/>
        </p:blipFill>
        <p:spPr>
          <a:xfrm>
            <a:off x="3292555" y="4582035"/>
            <a:ext cx="1556650" cy="1642776"/>
          </a:xfrm>
          <a:prstGeom prst="rect">
            <a:avLst/>
          </a:prstGeom>
        </p:spPr>
      </p:pic>
      <p:pic>
        <p:nvPicPr>
          <p:cNvPr id="6" name="Picture 5" descr="A picture containing person, indoor&#10;&#10;Description automatically generated">
            <a:extLst>
              <a:ext uri="{FF2B5EF4-FFF2-40B4-BE49-F238E27FC236}">
                <a16:creationId xmlns:a16="http://schemas.microsoft.com/office/drawing/2014/main" id="{963D42AE-8EAA-3742-AC40-ACCB281717F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3067" b="5037"/>
          <a:stretch/>
        </p:blipFill>
        <p:spPr>
          <a:xfrm>
            <a:off x="9750218" y="4556721"/>
            <a:ext cx="1412178" cy="1642821"/>
          </a:xfrm>
          <a:prstGeom prst="rect">
            <a:avLst/>
          </a:prstGeom>
        </p:spPr>
      </p:pic>
      <p:pic>
        <p:nvPicPr>
          <p:cNvPr id="5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4DBB1C60-C3AB-F540-BBB2-BCA8BC0BB42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20889" b="-2"/>
          <a:stretch/>
        </p:blipFill>
        <p:spPr>
          <a:xfrm rot="5400000">
            <a:off x="6470446" y="4632509"/>
            <a:ext cx="1641946" cy="1556649"/>
          </a:xfrm>
          <a:prstGeom prst="rect">
            <a:avLst/>
          </a:prstGeom>
        </p:spPr>
      </p:pic>
      <p:sp>
        <p:nvSpPr>
          <p:cNvPr id="20" name="Right Arrow 19">
            <a:extLst>
              <a:ext uri="{FF2B5EF4-FFF2-40B4-BE49-F238E27FC236}">
                <a16:creationId xmlns:a16="http://schemas.microsoft.com/office/drawing/2014/main" id="{1F7D8492-53D6-B640-8A99-C9C7D9F69416}"/>
              </a:ext>
            </a:extLst>
          </p:cNvPr>
          <p:cNvSpPr/>
          <p:nvPr/>
        </p:nvSpPr>
        <p:spPr>
          <a:xfrm>
            <a:off x="556073" y="5307280"/>
            <a:ext cx="209261" cy="192286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4C4BDF5-C64E-9248-A1F2-64B4120C0975}"/>
              </a:ext>
            </a:extLst>
          </p:cNvPr>
          <p:cNvSpPr txBox="1"/>
          <p:nvPr/>
        </p:nvSpPr>
        <p:spPr>
          <a:xfrm>
            <a:off x="6766270" y="3577933"/>
            <a:ext cx="55272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>
                <a:sym typeface="Wingdings" pitchFamily="2" charset="2"/>
              </a:rPr>
              <a:t> library preparation  Sequencing</a:t>
            </a:r>
            <a:endParaRPr lang="en-US" sz="2700"/>
          </a:p>
        </p:txBody>
      </p:sp>
    </p:spTree>
    <p:extLst>
      <p:ext uri="{BB962C8B-B14F-4D97-AF65-F5344CB8AC3E}">
        <p14:creationId xmlns:p14="http://schemas.microsoft.com/office/powerpoint/2010/main" val="15154351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5243A-2447-FE4D-9F84-3CED5E12F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Pipeline</a:t>
            </a: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3110EED3-F8F1-2040-AA4A-61EBA6B3EEE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36290366"/>
              </p:ext>
            </p:extLst>
          </p:nvPr>
        </p:nvGraphicFramePr>
        <p:xfrm>
          <a:off x="3783682" y="917971"/>
          <a:ext cx="7100983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8714452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9BF1A4-A947-E945-AE71-E976F297D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55AB4B7C-13C2-0142-9A03-E70876C232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5890" y="81305"/>
            <a:ext cx="11500219" cy="6695390"/>
          </a:xfrm>
        </p:spPr>
      </p:pic>
    </p:spTree>
    <p:extLst>
      <p:ext uri="{BB962C8B-B14F-4D97-AF65-F5344CB8AC3E}">
        <p14:creationId xmlns:p14="http://schemas.microsoft.com/office/powerpoint/2010/main" val="3254804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AEEA1A-FE6A-D644-9ACE-634BCBE63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3415"/>
            <a:ext cx="10515600" cy="1325563"/>
          </a:xfrm>
        </p:spPr>
        <p:txBody>
          <a:bodyPr/>
          <a:lstStyle/>
          <a:p>
            <a:r>
              <a:rPr lang="en-US"/>
              <a:t>Decontaminate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62D8C20-596D-994D-880F-D3DF42A858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64389" y="742790"/>
            <a:ext cx="5298722" cy="5643354"/>
          </a:xfr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D4EA74B0-C41A-274D-8DC3-C18CD93BF7AA}"/>
              </a:ext>
            </a:extLst>
          </p:cNvPr>
          <p:cNvCxnSpPr/>
          <p:nvPr/>
        </p:nvCxnSpPr>
        <p:spPr>
          <a:xfrm>
            <a:off x="4967111" y="4662311"/>
            <a:ext cx="1964267" cy="6321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6C6E931-0EAB-AE4D-8D2A-249BD8E6EC08}"/>
              </a:ext>
            </a:extLst>
          </p:cNvPr>
          <p:cNvCxnSpPr/>
          <p:nvPr/>
        </p:nvCxnSpPr>
        <p:spPr>
          <a:xfrm>
            <a:off x="4782255" y="4803422"/>
            <a:ext cx="1964267" cy="6321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D9DFDEB-D99D-8D40-9201-973C3493A3E8}"/>
              </a:ext>
            </a:extLst>
          </p:cNvPr>
          <p:cNvSpPr txBox="1"/>
          <p:nvPr/>
        </p:nvSpPr>
        <p:spPr>
          <a:xfrm>
            <a:off x="451757" y="1698978"/>
            <a:ext cx="24722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Used decontam package</a:t>
            </a:r>
          </a:p>
        </p:txBody>
      </p:sp>
    </p:spTree>
    <p:extLst>
      <p:ext uri="{BB962C8B-B14F-4D97-AF65-F5344CB8AC3E}">
        <p14:creationId xmlns:p14="http://schemas.microsoft.com/office/powerpoint/2010/main" val="6076293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5BCE6-B01D-CA40-A7F0-856A7E757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Rarefaction curve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BA73966-977A-C54B-A1A1-F9C902022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25905" y="1345653"/>
            <a:ext cx="4749206" cy="505809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4CD2F4F-E967-B84C-AD6E-16139595F0CC}"/>
              </a:ext>
            </a:extLst>
          </p:cNvPr>
          <p:cNvSpPr txBox="1"/>
          <p:nvPr/>
        </p:nvSpPr>
        <p:spPr>
          <a:xfrm>
            <a:off x="6341752" y="1467556"/>
            <a:ext cx="51249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Rarefaction is a technique to assess species richness from the results of sampling.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/>
              <a:t>Rarefaction curve </a:t>
            </a:r>
            <a:r>
              <a:rPr lang="en-US" sz="2400"/>
              <a:t>is a plot of the number of species as a function of the number of samples.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Rarefaction curves generally grow rapidly at first, as the most common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species are found, but the curves plateau as only the rarest species remain to be sampled.</a:t>
            </a:r>
          </a:p>
          <a:p>
            <a:endParaRPr lang="en-US" sz="240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DB16637-FC91-5D45-A800-C21890853A77}"/>
              </a:ext>
            </a:extLst>
          </p:cNvPr>
          <p:cNvCxnSpPr>
            <a:cxnSpLocks/>
          </p:cNvCxnSpPr>
          <p:nvPr/>
        </p:nvCxnSpPr>
        <p:spPr>
          <a:xfrm flipH="1">
            <a:off x="2810933" y="1467556"/>
            <a:ext cx="1174045" cy="485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7" name="Right Bracket 6">
            <a:extLst>
              <a:ext uri="{FF2B5EF4-FFF2-40B4-BE49-F238E27FC236}">
                <a16:creationId xmlns:a16="http://schemas.microsoft.com/office/drawing/2014/main" id="{2139840B-7FC5-AB48-A309-2C7340409DB3}"/>
              </a:ext>
            </a:extLst>
          </p:cNvPr>
          <p:cNvSpPr/>
          <p:nvPr/>
        </p:nvSpPr>
        <p:spPr>
          <a:xfrm>
            <a:off x="4967111" y="2298013"/>
            <a:ext cx="282222" cy="2243996"/>
          </a:xfrm>
          <a:prstGeom prst="rightBracket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60C1E075-162A-6040-8D05-F90B7F404D15}"/>
              </a:ext>
            </a:extLst>
          </p:cNvPr>
          <p:cNvCxnSpPr>
            <a:cxnSpLocks/>
          </p:cNvCxnSpPr>
          <p:nvPr/>
        </p:nvCxnSpPr>
        <p:spPr>
          <a:xfrm flipH="1">
            <a:off x="2627100" y="1832170"/>
            <a:ext cx="1174045" cy="48542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1008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86065-73FD-6541-AFE9-9CF80A8F2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/>
              <a:t>Principal coordinate chart: changes in soil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1E2D626-9081-0C43-805B-BEADD6930053}"/>
              </a:ext>
            </a:extLst>
          </p:cNvPr>
          <p:cNvSpPr txBox="1"/>
          <p:nvPr/>
        </p:nvSpPr>
        <p:spPr>
          <a:xfrm>
            <a:off x="5470358" y="24469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91B77D9-15DD-044B-9551-3DB136A36A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2153" y="1612785"/>
            <a:ext cx="4584700" cy="4673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2F433C-AA44-5B4A-AAE2-0056F8629EEF}"/>
              </a:ext>
            </a:extLst>
          </p:cNvPr>
          <p:cNvSpPr txBox="1"/>
          <p:nvPr/>
        </p:nvSpPr>
        <p:spPr>
          <a:xfrm>
            <a:off x="5963989" y="1612785"/>
            <a:ext cx="501267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Test: dispersion of variance of two or more groups are significant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PCoA is a non-linear dimension reduction technique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Each point represents a single community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The closer the more similar and the further apart the more diverse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707867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1858</TotalTime>
  <Words>1198</Words>
  <Application>Microsoft Macintosh PowerPoint</Application>
  <PresentationFormat>Widescreen</PresentationFormat>
  <Paragraphs>137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Helvetica</vt:lpstr>
      <vt:lpstr>Office Theme</vt:lpstr>
      <vt:lpstr>Peanut soil microbiome</vt:lpstr>
      <vt:lpstr>Background information</vt:lpstr>
      <vt:lpstr>Objectives</vt:lpstr>
      <vt:lpstr>Method </vt:lpstr>
      <vt:lpstr>Pipeline</vt:lpstr>
      <vt:lpstr>PowerPoint Presentation</vt:lpstr>
      <vt:lpstr>Decontaminate</vt:lpstr>
      <vt:lpstr>Rarefaction curve</vt:lpstr>
      <vt:lpstr>Principal coordinate chart: changes in soil</vt:lpstr>
      <vt:lpstr>Top 20 prevalent fungi</vt:lpstr>
      <vt:lpstr>Relative abundance A. flavus</vt:lpstr>
      <vt:lpstr>Differential abundance analysis</vt:lpstr>
      <vt:lpstr>Core microbiome</vt:lpstr>
      <vt:lpstr>PowerPoint Presentation</vt:lpstr>
      <vt:lpstr>Principal coordinate chart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Detecting core microbiome of peanut soil</dc:title>
  <dc:creator>Laura Rodriguez</dc:creator>
  <cp:lastModifiedBy>Laura Rodriguez</cp:lastModifiedBy>
  <cp:revision>15</cp:revision>
  <dcterms:created xsi:type="dcterms:W3CDTF">2023-04-17T10:36:19Z</dcterms:created>
  <dcterms:modified xsi:type="dcterms:W3CDTF">2023-04-20T21:25:11Z</dcterms:modified>
</cp:coreProperties>
</file>

<file path=docProps/thumbnail.jpeg>
</file>